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18"/>
  </p:notesMasterIdLst>
  <p:handoutMasterIdLst>
    <p:handoutMasterId r:id="rId19"/>
  </p:handoutMasterIdLst>
  <p:sldIdLst>
    <p:sldId id="3202" r:id="rId4"/>
    <p:sldId id="3190" r:id="rId5"/>
    <p:sldId id="3217" r:id="rId6"/>
    <p:sldId id="3232" r:id="rId7"/>
    <p:sldId id="3233" r:id="rId8"/>
    <p:sldId id="3222" r:id="rId9"/>
    <p:sldId id="3218" r:id="rId10"/>
    <p:sldId id="3220" r:id="rId11"/>
    <p:sldId id="3221" r:id="rId12"/>
    <p:sldId id="3229" r:id="rId13"/>
    <p:sldId id="3230" r:id="rId14"/>
    <p:sldId id="3231" r:id="rId15"/>
    <p:sldId id="3234" r:id="rId16"/>
    <p:sldId id="3203" r:id="rId17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3202"/>
            <p14:sldId id="3190"/>
            <p14:sldId id="3217"/>
            <p14:sldId id="3232"/>
            <p14:sldId id="3233"/>
            <p14:sldId id="3222"/>
            <p14:sldId id="3218"/>
            <p14:sldId id="3220"/>
            <p14:sldId id="3221"/>
            <p14:sldId id="3229"/>
            <p14:sldId id="3230"/>
            <p14:sldId id="3231"/>
            <p14:sldId id="3234"/>
          </p14:sldIdLst>
        </p14:section>
        <p14:section name="封底" id="{843E591D-6EE2-4691-951C-C0C689F22170}">
          <p14:sldIdLst>
            <p14:sldId id="3203"/>
          </p14:sldIdLst>
        </p14:section>
      </p14:sectionLst>
    </p:ext>
    <p:ext uri="{EFAFB233-063F-42B5-8137-9DF3F51BA10A}">
      <p15:sldGuideLst xmlns:p15="http://schemas.microsoft.com/office/powerpoint/2012/main">
        <p15:guide id="4" pos="3799" userDrawn="1">
          <p15:clr>
            <a:srgbClr val="A4A3A4"/>
          </p15:clr>
        </p15:guide>
        <p15:guide id="6" orient="horz" pos="3816" userDrawn="1">
          <p15:clr>
            <a:srgbClr val="A4A3A4"/>
          </p15:clr>
        </p15:guide>
        <p15:guide id="7" orient="horz" pos="4216" userDrawn="1">
          <p15:clr>
            <a:srgbClr val="A4A3A4"/>
          </p15:clr>
        </p15:guide>
        <p15:guide id="8" pos="2230" userDrawn="1">
          <p15:clr>
            <a:srgbClr val="A4A3A4"/>
          </p15:clr>
        </p15:guide>
        <p15:guide id="9" pos="4113" userDrawn="1">
          <p15:clr>
            <a:srgbClr val="A4A3A4"/>
          </p15:clr>
        </p15:guide>
        <p15:guide id="10" pos="5949" userDrawn="1">
          <p15:clr>
            <a:srgbClr val="A4A3A4"/>
          </p15:clr>
        </p15:guide>
        <p15:guide id="11" pos="6425" userDrawn="1">
          <p15:clr>
            <a:srgbClr val="A4A3A4"/>
          </p15:clr>
        </p15:guide>
        <p15:guide id="12" pos="2343" userDrawn="1">
          <p15:clr>
            <a:srgbClr val="A4A3A4"/>
          </p15:clr>
        </p15:guide>
        <p15:guide id="13" orient="horz" pos="3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3A2"/>
    <a:srgbClr val="4473B3"/>
    <a:srgbClr val="9AB3D6"/>
    <a:srgbClr val="339FDB"/>
    <a:srgbClr val="3366AC"/>
    <a:srgbClr val="1A93D6"/>
    <a:srgbClr val="0087D2"/>
    <a:srgbClr val="004098"/>
    <a:srgbClr val="4D79B7"/>
    <a:srgbClr val="054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1" autoAdjust="0"/>
    <p:restoredTop sz="94147" autoAdjust="0"/>
  </p:normalViewPr>
  <p:slideViewPr>
    <p:cSldViewPr snapToGrid="0" showGuides="1">
      <p:cViewPr varScale="1">
        <p:scale>
          <a:sx n="63" d="100"/>
          <a:sy n="63" d="100"/>
        </p:scale>
        <p:origin x="82" y="259"/>
      </p:cViewPr>
      <p:guideLst>
        <p:guide pos="3799"/>
        <p:guide orient="horz" pos="3816"/>
        <p:guide orient="horz" pos="4216"/>
        <p:guide pos="2230"/>
        <p:guide pos="4113"/>
        <p:guide pos="5949"/>
        <p:guide pos="6425"/>
        <p:guide pos="2343"/>
        <p:guide orient="horz" pos="3339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52" d="100"/>
          <a:sy n="52" d="100"/>
        </p:scale>
        <p:origin x="12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1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microsoft.com/office/2007/relationships/hdphoto" Target="../media/image12.wdp"/><Relationship Id="rId8" Type="http://schemas.openxmlformats.org/officeDocument/2006/relationships/image" Target="../media/image11.png"/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3" Type="http://schemas.openxmlformats.org/officeDocument/2006/relationships/image" Target="../media/image2.png"/><Relationship Id="rId22" Type="http://schemas.microsoft.com/office/2007/relationships/hdphoto" Target="../media/image25.wdp"/><Relationship Id="rId21" Type="http://schemas.openxmlformats.org/officeDocument/2006/relationships/image" Target="../media/image24.png"/><Relationship Id="rId20" Type="http://schemas.microsoft.com/office/2007/relationships/hdphoto" Target="../media/image23.wdp"/><Relationship Id="rId2" Type="http://schemas.openxmlformats.org/officeDocument/2006/relationships/image" Target="../media/image5.png"/><Relationship Id="rId19" Type="http://schemas.openxmlformats.org/officeDocument/2006/relationships/image" Target="../media/image22.png"/><Relationship Id="rId18" Type="http://schemas.microsoft.com/office/2007/relationships/hdphoto" Target="../media/image21.wdp"/><Relationship Id="rId17" Type="http://schemas.openxmlformats.org/officeDocument/2006/relationships/image" Target="../media/image20.png"/><Relationship Id="rId16" Type="http://schemas.microsoft.com/office/2007/relationships/hdphoto" Target="../media/image19.wdp"/><Relationship Id="rId15" Type="http://schemas.openxmlformats.org/officeDocument/2006/relationships/image" Target="../media/image18.png"/><Relationship Id="rId14" Type="http://schemas.microsoft.com/office/2007/relationships/hdphoto" Target="../media/image17.wdp"/><Relationship Id="rId13" Type="http://schemas.openxmlformats.org/officeDocument/2006/relationships/image" Target="../media/image16.png"/><Relationship Id="rId12" Type="http://schemas.openxmlformats.org/officeDocument/2006/relationships/image" Target="../media/image15.jpeg"/><Relationship Id="rId11" Type="http://schemas.openxmlformats.org/officeDocument/2006/relationships/image" Target="../media/image14.jpeg"/><Relationship Id="rId10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1208949"/>
            <a:ext cx="12191999" cy="2629391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1" b="19247"/>
          <a:stretch>
            <a:fillRect/>
          </a:stretch>
        </p:blipFill>
        <p:spPr>
          <a:xfrm>
            <a:off x="-1" y="5185556"/>
            <a:ext cx="12192000" cy="1672444"/>
          </a:xfrm>
          <a:prstGeom prst="rect">
            <a:avLst/>
          </a:prstGeom>
        </p:spPr>
      </p:pic>
      <p:pic>
        <p:nvPicPr>
          <p:cNvPr id="26" name="图片 25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85" y="1682398"/>
            <a:ext cx="976744" cy="97674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2244437" y="4753366"/>
            <a:ext cx="770312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flipV="1">
            <a:off x="0" y="3406141"/>
            <a:ext cx="12192000" cy="45719"/>
          </a:xfrm>
          <a:prstGeom prst="rect">
            <a:avLst/>
          </a:prstGeom>
          <a:gradFill>
            <a:gsLst>
              <a:gs pos="46000">
                <a:srgbClr val="004098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189643" y="0"/>
            <a:ext cx="2566638" cy="1969179"/>
          </a:xfrm>
          <a:prstGeom prst="rect">
            <a:avLst/>
          </a:prstGeom>
        </p:spPr>
      </p:pic>
      <p:sp>
        <p:nvSpPr>
          <p:cNvPr id="8" name="ïS1iḋé"/>
          <p:cNvSpPr/>
          <p:nvPr userDrawn="1"/>
        </p:nvSpPr>
        <p:spPr>
          <a:xfrm flipH="1">
            <a:off x="7813963" y="1"/>
            <a:ext cx="4378035" cy="6858000"/>
          </a:xfrm>
          <a:prstGeom prst="homePlate">
            <a:avLst>
              <a:gd name="adj" fmla="val 52543"/>
            </a:avLst>
          </a:prstGeom>
          <a:blipFill dpi="0" rotWithShape="1">
            <a:blip r:embed="rId3"/>
            <a:srcRect/>
            <a:stretch>
              <a:fillRect l="-2424" t="1" b="-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1" y="2943225"/>
            <a:ext cx="6527800" cy="97155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55" y="0"/>
            <a:ext cx="4632045" cy="6858000"/>
          </a:xfrm>
          <a:prstGeom prst="parallelogram">
            <a:avLst>
              <a:gd name="adj" fmla="val 16476"/>
            </a:avLst>
          </a:prstGeom>
        </p:spPr>
      </p:pic>
      <p:sp>
        <p:nvSpPr>
          <p:cNvPr id="5" name="矩形 4"/>
          <p:cNvSpPr/>
          <p:nvPr userDrawn="1"/>
        </p:nvSpPr>
        <p:spPr>
          <a:xfrm rot="11186973">
            <a:off x="11636539" y="2534828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 rot="11186973" flipH="1" flipV="1">
            <a:off x="8015491" y="-9382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r="3118"/>
          <a:stretch>
            <a:fillRect/>
          </a:stretch>
        </p:blipFill>
        <p:spPr>
          <a:xfrm>
            <a:off x="0" y="-14287"/>
            <a:ext cx="12192000" cy="688657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422561" y="2508563"/>
            <a:ext cx="7633857" cy="1466801"/>
          </a:xfrm>
          <a:prstGeom prst="rect">
            <a:avLst/>
          </a:prstGeom>
          <a:noFill/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 flipH="1">
            <a:off x="574960" y="2660963"/>
            <a:ext cx="7633857" cy="1466801"/>
          </a:xfrm>
          <a:prstGeom prst="rect">
            <a:avLst/>
          </a:prstGeom>
          <a:solidFill>
            <a:schemeClr val="bg1">
              <a:alpha val="70000"/>
            </a:schemeClr>
          </a:solidFill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 userDrawn="1"/>
        </p:nvSpPr>
        <p:spPr>
          <a:xfrm>
            <a:off x="-24000" y="1939923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5470"/>
          <a:stretch>
            <a:fillRect/>
          </a:stretch>
        </p:blipFill>
        <p:spPr>
          <a:xfrm>
            <a:off x="-12000" y="2429593"/>
            <a:ext cx="12216000" cy="4428407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>
            <a:off x="-24000" y="2054945"/>
            <a:ext cx="12240000" cy="90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1433946" y="1600200"/>
            <a:ext cx="1980000" cy="1980000"/>
          </a:xfrm>
          <a:prstGeom prst="ellipse">
            <a:avLst/>
          </a:prstGeom>
          <a:solidFill>
            <a:srgbClr val="124D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0" y="3033968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>
            <a:off x="1659082" y="1825336"/>
            <a:ext cx="1529728" cy="15297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63122" y="62434"/>
            <a:ext cx="8978518" cy="609650"/>
            <a:chOff x="3627034" y="2677887"/>
            <a:chExt cx="6856937" cy="250203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9930" y="2677887"/>
              <a:ext cx="68340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627034" y="5179925"/>
              <a:ext cx="685693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483971" y="2677887"/>
              <a:ext cx="0" cy="25020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流程图: 过程 14"/>
          <p:cNvSpPr/>
          <p:nvPr/>
        </p:nvSpPr>
        <p:spPr>
          <a:xfrm>
            <a:off x="1" y="0"/>
            <a:ext cx="12192000" cy="720000"/>
          </a:xfrm>
          <a:prstGeom prst="flowChartProcess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64000">
                <a:srgbClr val="3366AC"/>
              </a:gs>
              <a:gs pos="0">
                <a:srgbClr val="004098"/>
              </a:gs>
              <a:gs pos="81000">
                <a:srgbClr val="4D79B7"/>
              </a:gs>
              <a:gs pos="37000">
                <a:srgbClr val="1A53A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17708" y="6243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17708" y="67208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2" y="4053847"/>
            <a:ext cx="12191999" cy="2804153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" y="3772685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/>
          <p:cNvSpPr/>
          <p:nvPr userDrawn="1"/>
        </p:nvSpPr>
        <p:spPr>
          <a:xfrm rot="5400000">
            <a:off x="4838702" y="81305"/>
            <a:ext cx="2514596" cy="2351994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360000"/>
            <a:ext cx="1606909" cy="1606909"/>
          </a:xfrm>
          <a:prstGeom prst="rect">
            <a:avLst/>
          </a:prstGeom>
        </p:spPr>
      </p:pic>
      <p:pic>
        <p:nvPicPr>
          <p:cNvPr id="18" name="图片 1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156" y="2514601"/>
            <a:ext cx="13490313" cy="4343396"/>
          </a:xfrm>
          <a:prstGeom prst="rect">
            <a:avLst/>
          </a:prstGeom>
        </p:spPr>
      </p:pic>
      <p:sp>
        <p:nvSpPr>
          <p:cNvPr id="19" name="箭头: 五边形 18"/>
          <p:cNvSpPr/>
          <p:nvPr userDrawn="1"/>
        </p:nvSpPr>
        <p:spPr>
          <a:xfrm rot="5400000">
            <a:off x="4838695" y="-6450"/>
            <a:ext cx="2514603" cy="2527502"/>
          </a:xfrm>
          <a:prstGeom prst="homePlate">
            <a:avLst>
              <a:gd name="adj" fmla="val 34883"/>
            </a:avLst>
          </a:prstGeom>
          <a:noFill/>
          <a:ln>
            <a:solidFill>
              <a:srgbClr val="004098"/>
            </a:solidFill>
          </a:ln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5" t="34411" r="4545" b="16541"/>
          <a:stretch>
            <a:fillRect/>
          </a:stretch>
        </p:blipFill>
        <p:spPr>
          <a:xfrm>
            <a:off x="0" y="-19050"/>
            <a:ext cx="12192000" cy="363855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3612450"/>
            <a:ext cx="2880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0000" y="3612450"/>
            <a:ext cx="8604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104775" y="6230343"/>
            <a:ext cx="12782550" cy="633773"/>
            <a:chOff x="-119062" y="6214624"/>
            <a:chExt cx="12801601" cy="66620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21604" y="6214624"/>
              <a:ext cx="11975604" cy="540000"/>
              <a:chOff x="121604" y="6214624"/>
              <a:chExt cx="11975604" cy="540000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4" b="89976" l="486" r="99943">
                            <a14:foregroundMark x1="47341" y1="41108" x2="30417" y2="41350"/>
                            <a14:foregroundMark x1="30417" y1="41350" x2="13522" y2="65683"/>
                            <a14:foregroundMark x1="51687" y1="43816" x2="69068" y2="40825"/>
                            <a14:foregroundMark x1="69068" y1="40825" x2="87907" y2="64996"/>
                            <a14:foregroundMark x1="74385" y1="47898" x2="82590" y2="60914"/>
                            <a14:foregroundMark x1="75357" y1="47251" x2="81618" y2="57478"/>
                            <a14:foregroundMark x1="34305" y1="41754" x2="16895" y2="65683"/>
                            <a14:foregroundMark x1="1458" y1="67745" x2="36221" y2="65683"/>
                            <a14:foregroundMark x1="36221" y1="65683" x2="87993" y2="69078"/>
                            <a14:foregroundMark x1="87993" y1="69078" x2="99971" y2="68391"/>
                            <a14:foregroundMark x1="486" y1="68391" x2="19211" y2="67745"/>
                            <a14:foregroundMark x1="19211" y1="67745" x2="54088" y2="69078"/>
                            <a14:foregroundMark x1="54088" y1="69078" x2="69068" y2="677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>
                <a:fillRect/>
              </a:stretch>
            </p:blipFill>
            <p:spPr>
              <a:xfrm>
                <a:off x="6301009" y="6248472"/>
                <a:ext cx="764568" cy="414282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>
                <a:fillRect/>
              </a:stretch>
            </p:blipFill>
            <p:spPr>
              <a:xfrm>
                <a:off x="4660521" y="6248960"/>
                <a:ext cx="763481" cy="413794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 userDrawn="1"/>
            </p:nvPicPr>
            <p:blipFill>
              <a:blip r:embed="rId8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35030" y1="54468" x2="37203" y2="57582"/>
                            <a14:foregroundMark x1="42036" y1="55115" x2="31513" y2="68095"/>
                            <a14:foregroundMark x1="21904" y1="71816" x2="32828" y2="72422"/>
                            <a14:foregroundMark x1="44209" y1="72422" x2="52717" y2="73262"/>
                            <a14:foregroundMark x1="67136" y1="73374" x2="77495" y2="73069"/>
                            <a14:foregroundMark x1="60852" y1="57582" x2="57363" y2="55722"/>
                            <a14:foregroundMark x1="57792" y1="58795" x2="70918" y2="71816"/>
                            <a14:foregroundMark x1="70918" y1="71816" x2="60423" y2="55115"/>
                            <a14:foregroundMark x1="60423" y1="55115" x2="58221" y2="59442"/>
                            <a14:backgroundMark x1="52531" y1="74282" x2="62625" y2="74282"/>
                            <a14:backgroundMark x1="52531" y1="73676" x2="67000" y2="73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558" y="6214624"/>
                <a:ext cx="763839" cy="540000"/>
              </a:xfrm>
              <a:prstGeom prst="rect">
                <a:avLst/>
              </a:prstGeom>
            </p:spPr>
          </p:pic>
          <p:sp>
            <p:nvSpPr>
              <p:cNvPr id="25" name="矩形 24"/>
              <p:cNvSpPr/>
              <p:nvPr userDrawn="1"/>
            </p:nvSpPr>
            <p:spPr>
              <a:xfrm>
                <a:off x="121604" y="6366822"/>
                <a:ext cx="93864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6D0DA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1896</a:t>
                </a:r>
                <a:endParaRPr lang="zh-CN" altLang="en-US" sz="1800" b="0" cap="none" spc="0" dirty="0">
                  <a:ln w="0"/>
                  <a:solidFill>
                    <a:srgbClr val="C6D0DA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矩形 25"/>
              <p:cNvSpPr/>
              <p:nvPr userDrawn="1"/>
            </p:nvSpPr>
            <p:spPr>
              <a:xfrm>
                <a:off x="11195741" y="6366822"/>
                <a:ext cx="90146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9D3DD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SJTU</a:t>
                </a:r>
                <a:endParaRPr lang="zh-CN" altLang="en-US" sz="1800" b="0" cap="none" spc="0" dirty="0">
                  <a:ln w="0"/>
                  <a:solidFill>
                    <a:srgbClr val="C9D3DD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 userDrawn="1"/>
            </p:nvPicPr>
            <p:blipFill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759" y="6214624"/>
                <a:ext cx="763839" cy="540000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 userDrawn="1"/>
            </p:nvPicPr>
            <p:blipFill>
              <a:blip r:embed="rId1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8538" y="6214624"/>
                <a:ext cx="381842" cy="540000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 userDrawn="1"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951" y="6214624"/>
                <a:ext cx="763667" cy="540000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 userDrawn="1"/>
          </p:nvGrpSpPr>
          <p:grpSpPr>
            <a:xfrm>
              <a:off x="-119062" y="6628418"/>
              <a:ext cx="12801601" cy="252412"/>
              <a:chOff x="-334836" y="4320033"/>
              <a:chExt cx="13395617" cy="451143"/>
            </a:xfrm>
            <a:effectLst>
              <a:reflection blurRad="6350" stA="50000" endA="300" endPos="55500" dist="50800" dir="5400000" sy="-100000" algn="bl" rotWithShape="0"/>
            </a:effectLst>
            <a:scene3d>
              <a:camera prst="perspectiveRelaxedModerately"/>
              <a:lightRig rig="contrasting" dir="t"/>
            </a:scene3d>
          </p:grpSpPr>
          <p:pic>
            <p:nvPicPr>
              <p:cNvPr id="14" name="图片 13"/>
              <p:cNvPicPr>
                <a:picLocks noChangeAspect="1"/>
              </p:cNvPicPr>
              <p:nvPr userDrawn="1"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713618" y="4320033"/>
                <a:ext cx="2347163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5" name="图片 14"/>
              <p:cNvPicPr>
                <a:picLocks noChangeAspect="1"/>
              </p:cNvPicPr>
              <p:nvPr userDrawn="1"/>
            </p:nvPicPr>
            <p:blipFill rotWithShape="1">
              <a:blip r:embed="rId1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rcRect l="21914" r="6898"/>
              <a:stretch>
                <a:fillRect/>
              </a:stretch>
            </p:blipFill>
            <p:spPr>
              <a:xfrm>
                <a:off x="1728372" y="4320033"/>
                <a:ext cx="1670886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6" name="图片 15"/>
              <p:cNvPicPr>
                <a:picLocks noChangeAspect="1"/>
              </p:cNvPicPr>
              <p:nvPr userDrawn="1"/>
            </p:nvPicPr>
            <p:blipFill rotWithShape="1">
              <a:blip r:embed="rId1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rcRect l="-4857" r="4857"/>
              <a:stretch>
                <a:fillRect/>
              </a:stretch>
            </p:blipFill>
            <p:spPr>
              <a:xfrm>
                <a:off x="-334836" y="4320033"/>
                <a:ext cx="2353260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7" name="图片 16"/>
              <p:cNvPicPr>
                <a:picLocks noChangeAspect="1"/>
              </p:cNvPicPr>
              <p:nvPr userDrawn="1"/>
            </p:nvPicPr>
            <p:blipFill rotWithShape="1">
              <a:blip r:embed="rId1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rcRect l="9368" r="-9368"/>
              <a:stretch>
                <a:fillRect/>
              </a:stretch>
            </p:blipFill>
            <p:spPr>
              <a:xfrm>
                <a:off x="3399258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8" name="图片 17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04844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9" name="图片 18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0536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0" name="图片 19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905886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1" name="图片 20"/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 trans="30000" detail="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8924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</p:grpSp>
      </p:grpSp>
      <p:pic>
        <p:nvPicPr>
          <p:cNvPr id="32" name="图片 31" descr="图片包含 户外, 标牌, 黑色&#10;&#10;自动生成的说明"/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00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confont-11253-5330645"/>
          <p:cNvSpPr/>
          <p:nvPr userDrawn="1"/>
        </p:nvSpPr>
        <p:spPr>
          <a:xfrm>
            <a:off x="931495" y="785354"/>
            <a:ext cx="10329011" cy="5348934"/>
          </a:xfrm>
          <a:custGeom>
            <a:avLst/>
            <a:gdLst>
              <a:gd name="connsiteX0" fmla="*/ 833 w 606721"/>
              <a:gd name="connsiteY0" fmla="*/ 44880 h 394602"/>
              <a:gd name="connsiteX1" fmla="*/ 287329 w 606721"/>
              <a:gd name="connsiteY1" fmla="*/ 223276 h 394602"/>
              <a:gd name="connsiteX2" fmla="*/ 288161 w 606721"/>
              <a:gd name="connsiteY2" fmla="*/ 223692 h 394602"/>
              <a:gd name="connsiteX3" fmla="*/ 289411 w 606721"/>
              <a:gd name="connsiteY3" fmla="*/ 224523 h 394602"/>
              <a:gd name="connsiteX4" fmla="*/ 295657 w 606721"/>
              <a:gd name="connsiteY4" fmla="*/ 227018 h 394602"/>
              <a:gd name="connsiteX5" fmla="*/ 296490 w 606721"/>
              <a:gd name="connsiteY5" fmla="*/ 227018 h 394602"/>
              <a:gd name="connsiteX6" fmla="*/ 303569 w 606721"/>
              <a:gd name="connsiteY6" fmla="*/ 227850 h 394602"/>
              <a:gd name="connsiteX7" fmla="*/ 310648 w 606721"/>
              <a:gd name="connsiteY7" fmla="*/ 227018 h 394602"/>
              <a:gd name="connsiteX8" fmla="*/ 311064 w 606721"/>
              <a:gd name="connsiteY8" fmla="*/ 227018 h 394602"/>
              <a:gd name="connsiteX9" fmla="*/ 317311 w 606721"/>
              <a:gd name="connsiteY9" fmla="*/ 224523 h 394602"/>
              <a:gd name="connsiteX10" fmla="*/ 318560 w 606721"/>
              <a:gd name="connsiteY10" fmla="*/ 223692 h 394602"/>
              <a:gd name="connsiteX11" fmla="*/ 319809 w 606721"/>
              <a:gd name="connsiteY11" fmla="*/ 223276 h 394602"/>
              <a:gd name="connsiteX12" fmla="*/ 605888 w 606721"/>
              <a:gd name="connsiteY12" fmla="*/ 44880 h 394602"/>
              <a:gd name="connsiteX13" fmla="*/ 606721 w 606721"/>
              <a:gd name="connsiteY13" fmla="*/ 54445 h 394602"/>
              <a:gd name="connsiteX14" fmla="*/ 606721 w 606721"/>
              <a:gd name="connsiteY14" fmla="*/ 340543 h 394602"/>
              <a:gd name="connsiteX15" fmla="*/ 552587 w 606721"/>
              <a:gd name="connsiteY15" fmla="*/ 394602 h 394602"/>
              <a:gd name="connsiteX16" fmla="*/ 54135 w 606721"/>
              <a:gd name="connsiteY16" fmla="*/ 394602 h 394602"/>
              <a:gd name="connsiteX17" fmla="*/ 0 w 606721"/>
              <a:gd name="connsiteY17" fmla="*/ 340543 h 394602"/>
              <a:gd name="connsiteX18" fmla="*/ 0 w 606721"/>
              <a:gd name="connsiteY18" fmla="*/ 54445 h 394602"/>
              <a:gd name="connsiteX19" fmla="*/ 833 w 606721"/>
              <a:gd name="connsiteY19" fmla="*/ 44880 h 394602"/>
              <a:gd name="connsiteX20" fmla="*/ 54126 w 606721"/>
              <a:gd name="connsiteY20" fmla="*/ 0 h 394602"/>
              <a:gd name="connsiteX21" fmla="*/ 552603 w 606721"/>
              <a:gd name="connsiteY21" fmla="*/ 0 h 394602"/>
              <a:gd name="connsiteX22" fmla="*/ 561348 w 606721"/>
              <a:gd name="connsiteY22" fmla="*/ 831 h 394602"/>
              <a:gd name="connsiteX23" fmla="*/ 303573 w 606721"/>
              <a:gd name="connsiteY23" fmla="*/ 161313 h 394602"/>
              <a:gd name="connsiteX24" fmla="*/ 45797 w 606721"/>
              <a:gd name="connsiteY24" fmla="*/ 831 h 394602"/>
              <a:gd name="connsiteX25" fmla="*/ 54126 w 606721"/>
              <a:gd name="connsiteY25" fmla="*/ 0 h 39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721" h="394602">
                <a:moveTo>
                  <a:pt x="833" y="44880"/>
                </a:moveTo>
                <a:lnTo>
                  <a:pt x="287329" y="223276"/>
                </a:lnTo>
                <a:cubicBezTo>
                  <a:pt x="287745" y="223692"/>
                  <a:pt x="287745" y="223692"/>
                  <a:pt x="288161" y="223692"/>
                </a:cubicBezTo>
                <a:cubicBezTo>
                  <a:pt x="288578" y="224108"/>
                  <a:pt x="288994" y="224108"/>
                  <a:pt x="289411" y="224523"/>
                </a:cubicBezTo>
                <a:cubicBezTo>
                  <a:pt x="291493" y="225355"/>
                  <a:pt x="293575" y="226187"/>
                  <a:pt x="295657" y="227018"/>
                </a:cubicBezTo>
                <a:cubicBezTo>
                  <a:pt x="296073" y="227018"/>
                  <a:pt x="296073" y="227018"/>
                  <a:pt x="296490" y="227018"/>
                </a:cubicBezTo>
                <a:cubicBezTo>
                  <a:pt x="298572" y="227434"/>
                  <a:pt x="301070" y="227850"/>
                  <a:pt x="303569" y="227850"/>
                </a:cubicBezTo>
                <a:cubicBezTo>
                  <a:pt x="305651" y="227850"/>
                  <a:pt x="308150" y="227434"/>
                  <a:pt x="310648" y="227018"/>
                </a:cubicBezTo>
                <a:cubicBezTo>
                  <a:pt x="310648" y="227018"/>
                  <a:pt x="311064" y="227018"/>
                  <a:pt x="311064" y="227018"/>
                </a:cubicBezTo>
                <a:cubicBezTo>
                  <a:pt x="313147" y="226187"/>
                  <a:pt x="315229" y="225355"/>
                  <a:pt x="317311" y="224523"/>
                </a:cubicBezTo>
                <a:cubicBezTo>
                  <a:pt x="317727" y="224108"/>
                  <a:pt x="318144" y="224108"/>
                  <a:pt x="318560" y="223692"/>
                </a:cubicBezTo>
                <a:cubicBezTo>
                  <a:pt x="318976" y="223692"/>
                  <a:pt x="319393" y="223692"/>
                  <a:pt x="319809" y="223276"/>
                </a:cubicBezTo>
                <a:lnTo>
                  <a:pt x="605888" y="44880"/>
                </a:lnTo>
                <a:cubicBezTo>
                  <a:pt x="606305" y="48207"/>
                  <a:pt x="606721" y="51118"/>
                  <a:pt x="606721" y="54445"/>
                </a:cubicBezTo>
                <a:lnTo>
                  <a:pt x="606721" y="340543"/>
                </a:lnTo>
                <a:cubicBezTo>
                  <a:pt x="606721" y="370483"/>
                  <a:pt x="582569" y="394602"/>
                  <a:pt x="552587" y="394602"/>
                </a:cubicBezTo>
                <a:lnTo>
                  <a:pt x="54135" y="394602"/>
                </a:lnTo>
                <a:cubicBezTo>
                  <a:pt x="24152" y="394602"/>
                  <a:pt x="0" y="370483"/>
                  <a:pt x="0" y="340543"/>
                </a:cubicBezTo>
                <a:lnTo>
                  <a:pt x="0" y="54445"/>
                </a:lnTo>
                <a:cubicBezTo>
                  <a:pt x="0" y="51118"/>
                  <a:pt x="417" y="48207"/>
                  <a:pt x="833" y="44880"/>
                </a:cubicBezTo>
                <a:close/>
                <a:moveTo>
                  <a:pt x="54126" y="0"/>
                </a:moveTo>
                <a:lnTo>
                  <a:pt x="552603" y="0"/>
                </a:lnTo>
                <a:cubicBezTo>
                  <a:pt x="555518" y="0"/>
                  <a:pt x="558433" y="416"/>
                  <a:pt x="561348" y="831"/>
                </a:cubicBezTo>
                <a:lnTo>
                  <a:pt x="303573" y="161313"/>
                </a:lnTo>
                <a:lnTo>
                  <a:pt x="45797" y="831"/>
                </a:lnTo>
                <a:cubicBezTo>
                  <a:pt x="48296" y="416"/>
                  <a:pt x="51211" y="0"/>
                  <a:pt x="54126" y="0"/>
                </a:cubicBezTo>
                <a:close/>
              </a:path>
            </a:pathLst>
          </a:custGeom>
          <a:blipFill dpi="0" rotWithShape="1">
            <a:blip r:embed="rId2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280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3430031" y="2966452"/>
            <a:ext cx="5331939" cy="12026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3600" b="1">
                <a:solidFill>
                  <a:srgbClr val="3366AC"/>
                </a:solidFill>
              </a:defRPr>
            </a:lvl1pPr>
          </a:lstStyle>
          <a:p>
            <a:r>
              <a:rPr lang="zh-CN" altLang="en-US" dirty="0"/>
              <a:t>单击此处添加文字</a:t>
            </a:r>
            <a:endParaRPr lang="zh-CN" altLang="en-US" dirty="0"/>
          </a:p>
        </p:txBody>
      </p:sp>
      <p:pic>
        <p:nvPicPr>
          <p:cNvPr id="26" name="图片 25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2028376"/>
            <a:ext cx="720000" cy="72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53829"/>
            <a:ext cx="12192000" cy="863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004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2810176"/>
            <a:ext cx="12192000" cy="1283368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30" y="1206906"/>
            <a:ext cx="1175340" cy="117534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18288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67511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/>
          <a:srcRect b="51716"/>
          <a:stretch>
            <a:fillRect/>
          </a:stretch>
        </p:blipFill>
        <p:spPr>
          <a:xfrm>
            <a:off x="5163231" y="0"/>
            <a:ext cx="1865538" cy="12069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600"/>
            <a:ext cx="12372188" cy="39834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3" y="2562394"/>
            <a:ext cx="12191999" cy="1201702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4" y="2373481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/>
          <p:cNvSpPr/>
          <p:nvPr userDrawn="1"/>
        </p:nvSpPr>
        <p:spPr>
          <a:xfrm rot="5400000">
            <a:off x="5036822" y="131045"/>
            <a:ext cx="2118356" cy="1856273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192360"/>
            <a:ext cx="1606909" cy="160690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" y="3856996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0"/>
            <a:ext cx="12192000" cy="720000"/>
            <a:chOff x="1440455" y="2421654"/>
            <a:chExt cx="9311089" cy="2954922"/>
          </a:xfrm>
        </p:grpSpPr>
        <p:sp>
          <p:nvSpPr>
            <p:cNvPr id="10" name="流程图: 过程 9"/>
            <p:cNvSpPr/>
            <p:nvPr/>
          </p:nvSpPr>
          <p:spPr>
            <a:xfrm>
              <a:off x="1440455" y="2421654"/>
              <a:ext cx="9311089" cy="2954922"/>
            </a:xfrm>
            <a:prstGeom prst="flowChartProcess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64000">
                  <a:srgbClr val="3366AC"/>
                </a:gs>
                <a:gs pos="0">
                  <a:srgbClr val="004098"/>
                </a:gs>
                <a:gs pos="81000">
                  <a:srgbClr val="4D79B7"/>
                </a:gs>
                <a:gs pos="37000">
                  <a:srgbClr val="1A53A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064942" y="2677887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064942" y="5179926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0" y="6054766"/>
            <a:ext cx="12166903" cy="411617"/>
          </a:xfrm>
          <a:prstGeom prst="rect">
            <a:avLst/>
          </a:prstGeom>
        </p:spPr>
      </p:pic>
      <p:pic>
        <p:nvPicPr>
          <p:cNvPr id="16" name="图片 15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 userDrawn="1"/>
        </p:nvSpPr>
        <p:spPr bwMode="auto">
          <a:xfrm>
            <a:off x="9380002" y="-3704"/>
            <a:ext cx="1947863" cy="2874963"/>
          </a:xfrm>
          <a:custGeom>
            <a:avLst/>
            <a:gdLst>
              <a:gd name="T0" fmla="*/ 0 w 1227"/>
              <a:gd name="T1" fmla="*/ 0 h 1811"/>
              <a:gd name="T2" fmla="*/ 1227 w 1227"/>
              <a:gd name="T3" fmla="*/ 0 h 1811"/>
              <a:gd name="T4" fmla="*/ 1227 w 1227"/>
              <a:gd name="T5" fmla="*/ 1811 h 1811"/>
              <a:gd name="T6" fmla="*/ 0 w 1227"/>
              <a:gd name="T7" fmla="*/ 0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7" h="1811">
                <a:moveTo>
                  <a:pt x="0" y="0"/>
                </a:moveTo>
                <a:lnTo>
                  <a:pt x="1227" y="0"/>
                </a:lnTo>
                <a:lnTo>
                  <a:pt x="1227" y="18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9804"/>
            </a:schemeClr>
          </a:solidFill>
          <a:ln w="6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8166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"/>
          <a:stretch>
            <a:fillRect/>
          </a:stretch>
        </p:blipFill>
        <p:spPr>
          <a:xfrm>
            <a:off x="0" y="0"/>
            <a:ext cx="8457739" cy="6852458"/>
          </a:xfrm>
          <a:custGeom>
            <a:avLst/>
            <a:gdLst>
              <a:gd name="connsiteX0" fmla="*/ 0 w 8457739"/>
              <a:gd name="connsiteY0" fmla="*/ 0 h 6852458"/>
              <a:gd name="connsiteX1" fmla="*/ 4178729 w 8457739"/>
              <a:gd name="connsiteY1" fmla="*/ 0 h 6852458"/>
              <a:gd name="connsiteX2" fmla="*/ 8457739 w 8457739"/>
              <a:gd name="connsiteY2" fmla="*/ 6852458 h 6852458"/>
              <a:gd name="connsiteX3" fmla="*/ 0 w 8457739"/>
              <a:gd name="connsiteY3" fmla="*/ 6852458 h 685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7739" h="6852458">
                <a:moveTo>
                  <a:pt x="0" y="0"/>
                </a:moveTo>
                <a:lnTo>
                  <a:pt x="4178729" y="0"/>
                </a:lnTo>
                <a:lnTo>
                  <a:pt x="8457739" y="6852458"/>
                </a:lnTo>
                <a:lnTo>
                  <a:pt x="0" y="6852458"/>
                </a:lnTo>
                <a:close/>
              </a:path>
            </a:pathLst>
          </a:custGeom>
        </p:spPr>
      </p:pic>
      <p:sp>
        <p:nvSpPr>
          <p:cNvPr id="6" name="Freeform 6"/>
          <p:cNvSpPr/>
          <p:nvPr userDrawn="1"/>
        </p:nvSpPr>
        <p:spPr bwMode="auto">
          <a:xfrm>
            <a:off x="0" y="0"/>
            <a:ext cx="8460052" cy="6861704"/>
          </a:xfrm>
          <a:custGeom>
            <a:avLst/>
            <a:gdLst>
              <a:gd name="T0" fmla="*/ 0 w 4326"/>
              <a:gd name="T1" fmla="*/ 0 h 3234"/>
              <a:gd name="T2" fmla="*/ 2135 w 4326"/>
              <a:gd name="T3" fmla="*/ 0 h 3234"/>
              <a:gd name="T4" fmla="*/ 4326 w 4326"/>
              <a:gd name="T5" fmla="*/ 3234 h 3234"/>
              <a:gd name="T6" fmla="*/ 0 w 4326"/>
              <a:gd name="T7" fmla="*/ 3234 h 3234"/>
              <a:gd name="T8" fmla="*/ 0 w 4326"/>
              <a:gd name="T9" fmla="*/ 0 h 3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26" h="3234">
                <a:moveTo>
                  <a:pt x="0" y="0"/>
                </a:moveTo>
                <a:lnTo>
                  <a:pt x="2135" y="0"/>
                </a:lnTo>
                <a:lnTo>
                  <a:pt x="4326" y="3234"/>
                </a:lnTo>
                <a:lnTo>
                  <a:pt x="0" y="323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57000"/>
            </a:sysClr>
          </a:solidFill>
          <a:ln w="6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8166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/>
          <p:cNvSpPr/>
          <p:nvPr userDrawn="1"/>
        </p:nvSpPr>
        <p:spPr>
          <a:xfrm>
            <a:off x="5887468" y="4897596"/>
            <a:ext cx="2570271" cy="1966865"/>
          </a:xfrm>
          <a:prstGeom prst="triangle">
            <a:avLst>
              <a:gd name="adj" fmla="val 51849"/>
            </a:avLst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t="13196" r="37111"/>
          <a:stretch>
            <a:fillRect/>
          </a:stretch>
        </p:blipFill>
        <p:spPr>
          <a:xfrm>
            <a:off x="9699877" y="-3704"/>
            <a:ext cx="2492124" cy="5884732"/>
          </a:xfrm>
          <a:prstGeom prst="rect">
            <a:avLst/>
          </a:prstGeom>
        </p:spPr>
      </p:pic>
      <p:sp>
        <p:nvSpPr>
          <p:cNvPr id="19" name="灯片编号占位符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014413" y="1390384"/>
            <a:ext cx="5194594" cy="4077232"/>
            <a:chOff x="5253925" y="856186"/>
            <a:chExt cx="6555782" cy="5145628"/>
          </a:xfrm>
        </p:grpSpPr>
        <p:grpSp>
          <p:nvGrpSpPr>
            <p:cNvPr id="6" name="组合 5"/>
            <p:cNvGrpSpPr/>
            <p:nvPr/>
          </p:nvGrpSpPr>
          <p:grpSpPr>
            <a:xfrm>
              <a:off x="5455964" y="978526"/>
              <a:ext cx="6123124" cy="4900949"/>
              <a:chOff x="9144264" y="1395808"/>
              <a:chExt cx="5080440" cy="4066384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9144264" y="1395808"/>
                <a:ext cx="5080440" cy="4066384"/>
                <a:chOff x="0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0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Picture 53_1"/>
                <p:cNvPicPr>
                  <a:picLocks noChangeAspect="1"/>
                </p:cNvPicPr>
                <p:nvPr/>
              </p:nvPicPr>
              <p:blipFill>
                <a:blip r:embed="rId2"/>
                <a:srcRect r="66667"/>
                <a:stretch>
                  <a:fillRect/>
                </a:stretch>
              </p:blipFill>
              <p:spPr>
                <a:xfrm>
                  <a:off x="0" y="850304"/>
                  <a:ext cx="2032176" cy="4066384"/>
                </a:xfrm>
                <a:prstGeom prst="rect">
                  <a:avLst/>
                </a:prstGeom>
                <a:sp3d z="-879958"/>
              </p:spPr>
            </p:pic>
          </p:grpSp>
          <p:grpSp>
            <p:nvGrpSpPr>
              <p:cNvPr id="18" name="组合 17"/>
              <p:cNvGrpSpPr/>
              <p:nvPr/>
            </p:nvGrpSpPr>
            <p:grpSpPr>
              <a:xfrm>
                <a:off x="9144264" y="1395808"/>
                <a:ext cx="5080440" cy="4066384"/>
                <a:chOff x="1168229" y="850304"/>
                <a:chExt cx="5080440" cy="4066384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168229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Picture 54_2"/>
                <p:cNvPicPr>
                  <a:picLocks noChangeAspect="1"/>
                </p:cNvPicPr>
                <p:nvPr/>
              </p:nvPicPr>
              <p:blipFill>
                <a:blip r:embed="rId2"/>
                <a:srcRect l="33333" r="33333"/>
                <a:stretch>
                  <a:fillRect/>
                </a:stretch>
              </p:blipFill>
              <p:spPr>
                <a:xfrm>
                  <a:off x="2692356" y="850304"/>
                  <a:ext cx="2032186" cy="4066384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9" name="组合 18"/>
              <p:cNvGrpSpPr/>
              <p:nvPr/>
            </p:nvGrpSpPr>
            <p:grpSpPr>
              <a:xfrm>
                <a:off x="9144264" y="1395808"/>
                <a:ext cx="5080440" cy="4066384"/>
                <a:chOff x="4368624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4368624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Picture 55_3"/>
                <p:cNvPicPr>
                  <a:picLocks noChangeAspect="1"/>
                </p:cNvPicPr>
                <p:nvPr/>
              </p:nvPicPr>
              <p:blipFill>
                <a:blip r:embed="rId2"/>
                <a:srcRect l="66667"/>
                <a:stretch>
                  <a:fillRect/>
                </a:stretch>
              </p:blipFill>
              <p:spPr>
                <a:xfrm>
                  <a:off x="7416888" y="850304"/>
                  <a:ext cx="2032176" cy="4066384"/>
                </a:xfrm>
                <a:prstGeom prst="rect">
                  <a:avLst/>
                </a:prstGeom>
                <a:sp3d z="879958"/>
              </p:spPr>
            </p:pic>
          </p:grpSp>
        </p:grpSp>
        <p:grpSp>
          <p:nvGrpSpPr>
            <p:cNvPr id="7" name="组合 6"/>
            <p:cNvGrpSpPr/>
            <p:nvPr/>
          </p:nvGrpSpPr>
          <p:grpSpPr>
            <a:xfrm>
              <a:off x="5253925" y="856186"/>
              <a:ext cx="6555782" cy="5145628"/>
              <a:chOff x="11322365" y="1920821"/>
              <a:chExt cx="4618120" cy="448094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1322365" y="1920821"/>
                <a:ext cx="4618120" cy="4480948"/>
                <a:chOff x="0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0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6" name="Picture 35_1"/>
                <p:cNvPicPr>
                  <a:picLocks noChangeAspect="1"/>
                </p:cNvPicPr>
                <p:nvPr/>
              </p:nvPicPr>
              <p:blipFill>
                <a:blip r:embed="rId3"/>
                <a:srcRect r="66667"/>
                <a:stretch>
                  <a:fillRect/>
                </a:stretch>
              </p:blipFill>
              <p:spPr>
                <a:xfrm>
                  <a:off x="0" y="670463"/>
                  <a:ext cx="1847249" cy="4480948"/>
                </a:xfrm>
                <a:prstGeom prst="rect">
                  <a:avLst/>
                </a:prstGeom>
                <a:sp3d z="-799882"/>
              </p:spPr>
            </p:pic>
          </p:grpSp>
          <p:grpSp>
            <p:nvGrpSpPr>
              <p:cNvPr id="9" name="组合 8"/>
              <p:cNvGrpSpPr/>
              <p:nvPr/>
            </p:nvGrpSpPr>
            <p:grpSpPr>
              <a:xfrm>
                <a:off x="11322365" y="1920821"/>
                <a:ext cx="4618120" cy="4480948"/>
                <a:chOff x="1276957" y="670463"/>
                <a:chExt cx="4618120" cy="4480948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1276957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4" name="Picture 36_2"/>
                <p:cNvPicPr>
                  <a:picLocks noChangeAspect="1"/>
                </p:cNvPicPr>
                <p:nvPr/>
              </p:nvPicPr>
              <p:blipFill>
                <a:blip r:embed="rId3"/>
                <a:srcRect l="33333" r="33333"/>
                <a:stretch>
                  <a:fillRect/>
                </a:stretch>
              </p:blipFill>
              <p:spPr>
                <a:xfrm>
                  <a:off x="2662388" y="670463"/>
                  <a:ext cx="1847259" cy="4480948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0" name="组合 9"/>
              <p:cNvGrpSpPr/>
              <p:nvPr/>
            </p:nvGrpSpPr>
            <p:grpSpPr>
              <a:xfrm>
                <a:off x="11322365" y="1920821"/>
                <a:ext cx="4618120" cy="4480948"/>
                <a:chOff x="4401152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4401152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" name="Picture 37_3"/>
                <p:cNvPicPr>
                  <a:picLocks noChangeAspect="1"/>
                </p:cNvPicPr>
                <p:nvPr/>
              </p:nvPicPr>
              <p:blipFill>
                <a:blip r:embed="rId3"/>
                <a:srcRect l="66667"/>
                <a:stretch>
                  <a:fillRect/>
                </a:stretch>
              </p:blipFill>
              <p:spPr>
                <a:xfrm>
                  <a:off x="7172023" y="670463"/>
                  <a:ext cx="1847249" cy="4480948"/>
                </a:xfrm>
                <a:prstGeom prst="rect">
                  <a:avLst/>
                </a:prstGeom>
                <a:sp3d z="799882"/>
              </p:spPr>
            </p:pic>
          </p:grpSp>
        </p:grpSp>
      </p:grp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>
            <a:fillRect/>
          </a:stretch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2918725" y="4052088"/>
            <a:ext cx="6354547" cy="84127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dirty="0">
                <a:solidFill>
                  <a:srgbClr val="004098"/>
                </a:solidFill>
              </a:rPr>
              <a:t>K8S </a:t>
            </a:r>
            <a:r>
              <a:rPr lang="en-US" dirty="0" err="1">
                <a:solidFill>
                  <a:srgbClr val="004098"/>
                </a:solidFill>
              </a:rPr>
              <a:t>开题报告</a:t>
            </a:r>
            <a:endParaRPr lang="en-US" dirty="0">
              <a:solidFill>
                <a:srgbClr val="004098"/>
              </a:solidFill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430031" y="5059919"/>
            <a:ext cx="5331939" cy="615178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1A53A2"/>
                </a:solidFill>
                <a:latin typeface="+mn-ea"/>
                <a:ea typeface="+mn-ea"/>
              </a:rPr>
              <a:t>徐彬 </a:t>
            </a:r>
            <a:r>
              <a:rPr lang="zh-CN" altLang="en-US" sz="2400" dirty="0">
                <a:solidFill>
                  <a:srgbClr val="1A53A2"/>
                </a:solidFill>
                <a:latin typeface="+mn-ea"/>
                <a:ea typeface="+mn-ea"/>
              </a:rPr>
              <a:t>邓英豪</a:t>
            </a:r>
            <a:r>
              <a:rPr lang="en-US" altLang="zh-CN" sz="2400" dirty="0">
                <a:solidFill>
                  <a:srgbClr val="1A53A2"/>
                </a:solidFill>
                <a:latin typeface="+mn-ea"/>
                <a:ea typeface="+mn-ea"/>
              </a:rPr>
              <a:t> </a:t>
            </a:r>
            <a:r>
              <a:rPr lang="zh-CN" altLang="en-US" sz="2400" dirty="0">
                <a:solidFill>
                  <a:srgbClr val="1A53A2"/>
                </a:solidFill>
                <a:latin typeface="+mn-ea"/>
                <a:ea typeface="+mn-ea"/>
              </a:rPr>
              <a:t>王浩丞</a:t>
            </a:r>
            <a:endParaRPr lang="zh-CN" altLang="en-US" sz="2400" dirty="0">
              <a:solidFill>
                <a:srgbClr val="1A53A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60820" y="3995062"/>
            <a:ext cx="402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工作流程规划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04950" y="184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308" t="5113" r="-11" b="5337"/>
          <a:stretch>
            <a:fillRect/>
          </a:stretch>
        </p:blipFill>
        <p:spPr>
          <a:xfrm>
            <a:off x="5199056" y="137526"/>
            <a:ext cx="4883069" cy="65787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04950" y="1153180"/>
            <a:ext cx="4059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语言:Golang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自选功能:Serve</a:t>
            </a:r>
            <a:r>
              <a:rPr lang="en-US" sz="2400" b="1" dirty="0"/>
              <a:t>r</a:t>
            </a:r>
            <a:r>
              <a:rPr lang="en-US" sz="2400" b="1" dirty="0"/>
              <a:t>less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60820" y="3995062"/>
            <a:ext cx="402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时间规划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95350" y="1649730"/>
          <a:ext cx="10401300" cy="4551045"/>
        </p:xfrm>
        <a:graphic>
          <a:graphicData uri="http://schemas.openxmlformats.org/drawingml/2006/table">
            <a:tbl>
              <a:tblPr/>
              <a:tblGrid>
                <a:gridCol w="4694555"/>
                <a:gridCol w="5706745"/>
              </a:tblGrid>
              <a:tr h="440055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日期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阶段目标</a:t>
                      </a:r>
                      <a:endParaRPr lang="zh-CN" altLang="en-US" b="1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629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开题</a:t>
                      </a:r>
                      <a:r>
                        <a:rPr lang="en-US" altLang="zh-CN" dirty="0">
                          <a:effectLst/>
                        </a:rPr>
                        <a:t>—4.24</a:t>
                      </a:r>
                      <a:endParaRPr lang="en-US" altLang="zh-CN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开题</a:t>
                      </a:r>
                      <a:r>
                        <a:rPr lang="zh-CN" altLang="en-US" dirty="0">
                          <a:effectLst/>
                        </a:rPr>
                        <a:t>、创建</a:t>
                      </a:r>
                      <a:r>
                        <a:rPr lang="en-US" dirty="0" err="1">
                          <a:effectLst/>
                        </a:rPr>
                        <a:t>organization+repo</a:t>
                      </a:r>
                      <a:r>
                        <a:rPr lang="en-US" dirty="0">
                          <a:effectLst/>
                        </a:rPr>
                        <a:t>、</a:t>
                      </a:r>
                      <a:r>
                        <a:rPr lang="zh-CN" altLang="en-US" dirty="0">
                          <a:effectLst/>
                        </a:rPr>
                        <a:t>申请云计算节点、建立开发规约、学习项目框架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862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4.25—5.1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Pod</a:t>
                      </a:r>
                      <a:r>
                        <a:rPr lang="zh-CN" altLang="en-US" dirty="0">
                          <a:effectLst/>
                        </a:rPr>
                        <a:t>抽象、</a:t>
                      </a:r>
                      <a:r>
                        <a:rPr lang="en-US" dirty="0">
                          <a:effectLst/>
                        </a:rPr>
                        <a:t>CNI</a:t>
                      </a:r>
                      <a:r>
                        <a:rPr lang="zh-CN" altLang="en-US" dirty="0">
                          <a:effectLst/>
                        </a:rPr>
                        <a:t>功能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</a:tr>
              <a:tr h="63119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5.2—5.8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中期检查</a:t>
                      </a:r>
                      <a:r>
                        <a:rPr lang="zh-CN" altLang="en-US" dirty="0">
                          <a:effectLst/>
                        </a:rPr>
                        <a:t>、</a:t>
                      </a:r>
                      <a:r>
                        <a:rPr lang="en-US" dirty="0">
                          <a:effectLst/>
                        </a:rPr>
                        <a:t>CNI</a:t>
                      </a:r>
                      <a:r>
                        <a:rPr lang="zh-CN" altLang="en-US" dirty="0">
                          <a:effectLst/>
                        </a:rPr>
                        <a:t>功能 、</a:t>
                      </a:r>
                      <a:r>
                        <a:rPr lang="en-US" dirty="0">
                          <a:effectLst/>
                        </a:rPr>
                        <a:t>Service</a:t>
                      </a:r>
                      <a:r>
                        <a:rPr lang="zh-CN" altLang="en-US" dirty="0">
                          <a:effectLst/>
                        </a:rPr>
                        <a:t>抽象、</a:t>
                      </a:r>
                      <a:r>
                        <a:rPr lang="en-US" altLang="zh-CN" dirty="0">
                          <a:effectLst/>
                        </a:rPr>
                        <a:t>Workload</a:t>
                      </a:r>
                      <a:r>
                        <a:rPr lang="zh-CN" altLang="en-US" dirty="0">
                          <a:effectLst/>
                        </a:rPr>
                        <a:t>抽象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3182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5.9—5.15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Service</a:t>
                      </a:r>
                      <a:r>
                        <a:rPr lang="zh-CN" altLang="en-US" dirty="0">
                          <a:effectLst/>
                        </a:rPr>
                        <a:t>抽象</a:t>
                      </a:r>
                      <a:r>
                        <a:rPr lang="en-US" altLang="zh-CN" dirty="0">
                          <a:effectLst/>
                        </a:rPr>
                        <a:t>+DNS</a:t>
                      </a:r>
                      <a:r>
                        <a:rPr lang="zh-CN" altLang="en-US" dirty="0">
                          <a:effectLst/>
                        </a:rPr>
                        <a:t>与转发、</a:t>
                      </a:r>
                      <a:r>
                        <a:rPr lang="en-US" altLang="zh-CN" dirty="0">
                          <a:effectLst/>
                        </a:rPr>
                        <a:t>Workload</a:t>
                      </a:r>
                      <a:r>
                        <a:rPr lang="zh-CN" altLang="en-US" dirty="0">
                          <a:effectLst/>
                        </a:rPr>
                        <a:t>抽象</a:t>
                      </a:r>
                      <a:r>
                        <a:rPr lang="en-US" altLang="zh-CN" dirty="0">
                          <a:effectLst/>
                        </a:rPr>
                        <a:t>+</a:t>
                      </a:r>
                      <a:r>
                        <a:rPr lang="zh-CN" altLang="en-US" dirty="0">
                          <a:effectLst/>
                        </a:rPr>
                        <a:t>动态伸缩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</a:tr>
              <a:tr h="63055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5.16—5.22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DNS</a:t>
                      </a:r>
                      <a:r>
                        <a:rPr lang="zh-CN" altLang="en-US" dirty="0">
                          <a:effectLst/>
                        </a:rPr>
                        <a:t>与转发、动态伸缩、容错、多机</a:t>
                      </a:r>
                      <a:r>
                        <a:rPr lang="en-US" altLang="zh-CN" dirty="0">
                          <a:effectLst/>
                        </a:rPr>
                        <a:t>minik8s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862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5.23—5.29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容错、多机</a:t>
                      </a:r>
                      <a:r>
                        <a:rPr lang="en-US" dirty="0">
                          <a:effectLst/>
                        </a:rPr>
                        <a:t>minik8s、Serverless</a:t>
                      </a:r>
                      <a:r>
                        <a:rPr lang="zh-CN" altLang="en-US" dirty="0">
                          <a:effectLst/>
                        </a:rPr>
                        <a:t>功能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5.23—5.29</a:t>
                      </a:r>
                      <a:endParaRPr lang="en-US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Serverless</a:t>
                      </a:r>
                      <a:r>
                        <a:rPr lang="zh-CN" altLang="en-US" dirty="0">
                          <a:effectLst/>
                        </a:rPr>
                        <a:t>功能、个人作业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862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5.30—</a:t>
                      </a:r>
                      <a:r>
                        <a:rPr lang="zh-CN" altLang="en-US">
                          <a:effectLst/>
                        </a:rPr>
                        <a:t>项目结束</a:t>
                      </a:r>
                      <a:endParaRPr lang="zh-CN" altLang="en-US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个人作业、撰写报告、</a:t>
                      </a:r>
                      <a:r>
                        <a:rPr lang="zh-CN" altLang="en-US" b="1" dirty="0">
                          <a:effectLst/>
                        </a:rPr>
                        <a:t>结题答辩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04950" y="184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5350" y="975995"/>
            <a:ext cx="103346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以</a:t>
            </a:r>
            <a:r>
              <a:rPr lang="en-US" altLang="zh-CN" sz="2000"/>
              <a:t>1</a:t>
            </a:r>
            <a:r>
              <a:rPr lang="zh-CN" altLang="en-US" sz="2000"/>
              <a:t>周为迭代周期推进，单个模块至多在两个迭代周期内完成</a:t>
            </a:r>
            <a:endParaRPr lang="zh-CN" altLang="en-US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60820" y="3995062"/>
            <a:ext cx="402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04950" y="184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2765" y="1243330"/>
          <a:ext cx="10974705" cy="3474720"/>
        </p:xfrm>
        <a:graphic>
          <a:graphicData uri="http://schemas.openxmlformats.org/drawingml/2006/table">
            <a:tbl>
              <a:tblPr/>
              <a:tblGrid>
                <a:gridCol w="1271270"/>
                <a:gridCol w="4197350"/>
                <a:gridCol w="3710940"/>
                <a:gridCol w="1795145"/>
              </a:tblGrid>
              <a:tr h="662940">
                <a:tc>
                  <a:txBody>
                    <a:bodyPr/>
                    <a:p>
                      <a:r>
                        <a:rPr lang="zh-CN" altLang="en-US" b="1" dirty="0">
                          <a:effectLst/>
                        </a:rPr>
                        <a:t>成员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 dirty="0">
                          <a:effectLst/>
                        </a:rPr>
                        <a:t>基础功能</a:t>
                      </a:r>
                      <a:r>
                        <a:rPr lang="zh-CN" altLang="en-US" b="1" dirty="0">
                          <a:effectLst/>
                        </a:rPr>
                        <a:t>分工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 dirty="0">
                          <a:effectLst/>
                        </a:rPr>
                        <a:t>自选功能</a:t>
                      </a:r>
                      <a:r>
                        <a:rPr lang="zh-CN" altLang="en-US" b="1" dirty="0">
                          <a:effectLst/>
                        </a:rPr>
                        <a:t>分工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b="1">
                          <a:effectLst/>
                        </a:rPr>
                        <a:t>个人作业</a:t>
                      </a:r>
                      <a:r>
                        <a:rPr lang="zh-CN" altLang="en-US" b="1">
                          <a:effectLst/>
                        </a:rPr>
                        <a:t>分工</a:t>
                      </a:r>
                      <a:endParaRPr lang="zh-CN" altLang="en-US" b="1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7260">
                <a:tc>
                  <a:txBody>
                    <a:bodyPr/>
                    <a:p>
                      <a:r>
                        <a:rPr lang="zh-CN" altLang="en-US" dirty="0">
                          <a:effectLst/>
                        </a:rPr>
                        <a:t>徐彬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>
                          <a:effectLst/>
                        </a:rPr>
                        <a:t>Pod</a:t>
                      </a:r>
                      <a:r>
                        <a:rPr lang="zh-CN" altLang="en-US" dirty="0">
                          <a:effectLst/>
                        </a:rPr>
                        <a:t>抽象，</a:t>
                      </a:r>
                      <a:r>
                        <a:rPr lang="en-US" altLang="zh-CN" sz="1800" dirty="0">
                          <a:effectLst/>
                          <a:sym typeface="+mn-ea"/>
                        </a:rPr>
                        <a:t>ReplicaSet</a:t>
                      </a:r>
                      <a:r>
                        <a:rPr lang="zh-CN" altLang="en-US" sz="1800" dirty="0">
                          <a:effectLst/>
                          <a:sym typeface="+mn-ea"/>
                        </a:rPr>
                        <a:t>抽象</a:t>
                      </a:r>
                      <a:r>
                        <a:rPr lang="en-US" altLang="zh-CN" sz="1800" dirty="0">
                          <a:effectLst/>
                          <a:sym typeface="+mn-ea"/>
                        </a:rPr>
                        <a:t>+</a:t>
                      </a:r>
                      <a:r>
                        <a:rPr lang="zh-CN" altLang="en-US" sz="1800" dirty="0">
                          <a:effectLst/>
                          <a:sym typeface="+mn-ea"/>
                        </a:rPr>
                        <a:t>动态伸缩，容灾</a:t>
                      </a:r>
                      <a:endParaRPr lang="zh-CN" altLang="en-US" sz="1800" dirty="0">
                        <a:effectLst/>
                      </a:endParaRPr>
                    </a:p>
                    <a:p>
                      <a:pPr>
                        <a:buNone/>
                      </a:pPr>
                      <a:endParaRPr lang="en-US" altLang="zh-CN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>
                          <a:effectLst/>
                        </a:rPr>
                        <a:t>Serverless</a:t>
                      </a:r>
                      <a:r>
                        <a:rPr lang="zh-CN" altLang="en-US" dirty="0">
                          <a:effectLst/>
                        </a:rPr>
                        <a:t>自动扩容，</a:t>
                      </a:r>
                      <a:r>
                        <a:rPr lang="en-US" altLang="zh-CN" dirty="0">
                          <a:effectLst/>
                        </a:rPr>
                        <a:t>Serverless</a:t>
                      </a:r>
                      <a:r>
                        <a:rPr lang="zh-CN" altLang="en-US" dirty="0">
                          <a:effectLst/>
                        </a:rPr>
                        <a:t>项目部署与</a:t>
                      </a:r>
                      <a:r>
                        <a:rPr lang="zh-CN" altLang="en-US" dirty="0">
                          <a:effectLst/>
                        </a:rPr>
                        <a:t>分析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dirty="0">
                          <a:effectLst/>
                        </a:rPr>
                        <a:t>支持</a:t>
                      </a:r>
                      <a:r>
                        <a:rPr lang="en-US" altLang="zh-CN" dirty="0">
                          <a:effectLst/>
                        </a:rPr>
                        <a:t>GPU</a:t>
                      </a:r>
                      <a:r>
                        <a:rPr lang="zh-CN" altLang="en-US" dirty="0">
                          <a:effectLst/>
                        </a:rPr>
                        <a:t>应用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72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effectLst/>
                        </a:rPr>
                        <a:t>邓英豪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dirty="0">
                          <a:effectLst/>
                          <a:sym typeface="+mn-ea"/>
                        </a:rPr>
                        <a:t>CNI</a:t>
                      </a:r>
                      <a:r>
                        <a:rPr lang="zh-CN" altLang="en-US" sz="1800" dirty="0">
                          <a:effectLst/>
                          <a:sym typeface="+mn-ea"/>
                        </a:rPr>
                        <a:t>抽象，</a:t>
                      </a:r>
                      <a:r>
                        <a:rPr lang="en-US" altLang="zh-CN" sz="1800" dirty="0">
                          <a:effectLst/>
                          <a:sym typeface="+mn-ea"/>
                        </a:rPr>
                        <a:t>ReplicaSet</a:t>
                      </a:r>
                      <a:r>
                        <a:rPr lang="zh-CN" altLang="en-US" sz="1800" dirty="0">
                          <a:effectLst/>
                          <a:sym typeface="+mn-ea"/>
                        </a:rPr>
                        <a:t>抽象</a:t>
                      </a:r>
                      <a:r>
                        <a:rPr lang="en-US" altLang="zh-CN" sz="1800" dirty="0">
                          <a:effectLst/>
                          <a:sym typeface="+mn-ea"/>
                        </a:rPr>
                        <a:t>+</a:t>
                      </a:r>
                      <a:r>
                        <a:rPr lang="zh-CN" altLang="en-US" sz="1800" dirty="0">
                          <a:effectLst/>
                          <a:sym typeface="+mn-ea"/>
                        </a:rPr>
                        <a:t>动态伸缩，多机</a:t>
                      </a:r>
                      <a:r>
                        <a:rPr lang="en-US" altLang="zh-CN" sz="1800" dirty="0">
                          <a:effectLst/>
                          <a:sym typeface="+mn-ea"/>
                        </a:rPr>
                        <a:t>minik8</a:t>
                      </a:r>
                      <a:r>
                        <a:rPr lang="en-US" altLang="zh-CN" sz="1800" dirty="0">
                          <a:effectLst/>
                          <a:sym typeface="+mn-ea"/>
                        </a:rPr>
                        <a:t>s</a:t>
                      </a:r>
                      <a:endParaRPr lang="en-US" altLang="zh-CN" sz="1800" dirty="0">
                        <a:effectLst/>
                        <a:sym typeface="+mn-ea"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>
                          <a:effectLst/>
                        </a:rPr>
                        <a:t>Function</a:t>
                      </a:r>
                      <a:r>
                        <a:rPr lang="zh-CN" altLang="en-US" dirty="0">
                          <a:effectLst/>
                        </a:rPr>
                        <a:t>抽象，</a:t>
                      </a:r>
                      <a:r>
                        <a:rPr lang="en-US" altLang="zh-CN" dirty="0">
                          <a:effectLst/>
                        </a:rPr>
                        <a:t>Serverless</a:t>
                      </a:r>
                      <a:r>
                        <a:rPr lang="zh-CN" altLang="en-US" dirty="0">
                          <a:effectLst/>
                        </a:rPr>
                        <a:t>项目部署</a:t>
                      </a:r>
                      <a:r>
                        <a:rPr lang="zh-CN" altLang="en-US" dirty="0">
                          <a:effectLst/>
                        </a:rPr>
                        <a:t>与分析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effectLst/>
                        </a:rPr>
                        <a:t>日志与</a:t>
                      </a:r>
                      <a:r>
                        <a:rPr lang="zh-CN" altLang="en-US" dirty="0">
                          <a:effectLst/>
                        </a:rPr>
                        <a:t>测控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72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effectLst/>
                        </a:rPr>
                        <a:t>王浩丞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>
                          <a:effectLst/>
                        </a:rPr>
                        <a:t>Pod</a:t>
                      </a:r>
                      <a:r>
                        <a:rPr lang="zh-CN" altLang="en-US" dirty="0">
                          <a:effectLst/>
                        </a:rPr>
                        <a:t>抽象，</a:t>
                      </a:r>
                      <a:r>
                        <a:rPr lang="en-US" altLang="zh-CN" sz="1800" dirty="0">
                          <a:effectLst/>
                          <a:sym typeface="+mn-ea"/>
                        </a:rPr>
                        <a:t>Serverless</a:t>
                      </a:r>
                      <a:r>
                        <a:rPr lang="zh-CN" altLang="en-US" sz="1800" dirty="0">
                          <a:effectLst/>
                          <a:sym typeface="+mn-ea"/>
                        </a:rPr>
                        <a:t>抽象</a:t>
                      </a:r>
                      <a:r>
                        <a:rPr lang="en-US" altLang="zh-CN" sz="1800" dirty="0">
                          <a:effectLst/>
                          <a:sym typeface="+mn-ea"/>
                        </a:rPr>
                        <a:t>+DNS</a:t>
                      </a:r>
                      <a:r>
                        <a:rPr lang="zh-CN" altLang="en-US" sz="1800" dirty="0">
                          <a:effectLst/>
                          <a:sym typeface="+mn-ea"/>
                        </a:rPr>
                        <a:t>，多机</a:t>
                      </a:r>
                      <a:r>
                        <a:rPr lang="en-US" altLang="zh-CN" sz="1800" dirty="0">
                          <a:effectLst/>
                          <a:sym typeface="+mn-ea"/>
                        </a:rPr>
                        <a:t>minik8s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dirty="0">
                          <a:effectLst/>
                        </a:rPr>
                        <a:t>Serverless Workflow</a:t>
                      </a:r>
                      <a:r>
                        <a:rPr lang="zh-CN" altLang="en-US" dirty="0">
                          <a:effectLst/>
                        </a:rPr>
                        <a:t>抽象，</a:t>
                      </a:r>
                      <a:r>
                        <a:rPr lang="en-US" altLang="zh-CN" dirty="0">
                          <a:effectLst/>
                        </a:rPr>
                        <a:t>Serverless</a:t>
                      </a:r>
                      <a:r>
                        <a:rPr lang="zh-CN" altLang="en-US" dirty="0">
                          <a:effectLst/>
                        </a:rPr>
                        <a:t>项目部署与</a:t>
                      </a:r>
                      <a:r>
                        <a:rPr lang="zh-CN" altLang="en-US" dirty="0">
                          <a:effectLst/>
                        </a:rPr>
                        <a:t>分析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>
                          <a:effectLst/>
                        </a:rPr>
                        <a:t>持久化</a:t>
                      </a:r>
                      <a:r>
                        <a:rPr lang="zh-CN" altLang="en-US" dirty="0">
                          <a:effectLst/>
                        </a:rPr>
                        <a:t>存储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59765" y="4885055"/>
            <a:ext cx="10714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/>
              <a:t>目前仅为大致内容划分，</a:t>
            </a:r>
            <a:r>
              <a:rPr lang="zh-CN" altLang="en-US"/>
              <a:t>意在提高项目组在分支模块处的并行开发效率。具体任务安排根据实际开发进度</a:t>
            </a:r>
            <a:r>
              <a:rPr lang="zh-CN" altLang="en-US"/>
              <a:t>调整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04950" y="184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2955" y="1061085"/>
            <a:ext cx="10066655" cy="3923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 dirty="0"/>
              <a:t>目前</a:t>
            </a:r>
            <a:r>
              <a:rPr lang="zh-CN" altLang="en-US" sz="1800" b="1" dirty="0"/>
              <a:t>进度：开发api-object的pod组件：</a:t>
            </a:r>
            <a:endParaRPr lang="zh-CN" altLang="en-US" sz="1800" b="1" dirty="0"/>
          </a:p>
          <a:p>
            <a:pPr algn="l">
              <a:buClrTx/>
              <a:buSzTx/>
              <a:buFontTx/>
            </a:pPr>
            <a:endParaRPr lang="zh-CN" altLang="en-US" sz="1800" dirty="0"/>
          </a:p>
          <a:p>
            <a:pPr indent="457200" algn="l">
              <a:buClrTx/>
              <a:buSzTx/>
              <a:buFontTx/>
            </a:pPr>
            <a:r>
              <a:rPr lang="zh-CN" altLang="en-US" sz="1800" dirty="0"/>
              <a:t>· 借助go语言对docker container的支持，成功创建pod，并借助pause容器的network namespace使container共处同一网络（localhost下）</a:t>
            </a:r>
            <a:endParaRPr lang="zh-CN" altLang="en-US" sz="1800" dirty="0"/>
          </a:p>
          <a:p>
            <a:pPr indent="457200" algn="l">
              <a:buClrTx/>
              <a:buSzTx/>
              <a:buFontTx/>
            </a:pPr>
            <a:r>
              <a:rPr lang="zh-CN" altLang="en-US" sz="1800" dirty="0"/>
              <a:t>· 使用CNI插件，完成网络包的转发，使得</a:t>
            </a:r>
            <a:r>
              <a:rPr lang="en-US" altLang="zh-CN" sz="1800" dirty="0"/>
              <a:t>pod</a:t>
            </a:r>
            <a:r>
              <a:rPr lang="zh-CN" altLang="en-US" sz="1800" dirty="0"/>
              <a:t>之间能够不借助</a:t>
            </a:r>
            <a:r>
              <a:rPr lang="en-US" altLang="zh-CN" sz="1800" dirty="0"/>
              <a:t>NAT</a:t>
            </a:r>
            <a:r>
              <a:rPr lang="zh-CN" altLang="en-US" sz="1800" dirty="0"/>
              <a:t>技术进行</a:t>
            </a:r>
            <a:r>
              <a:rPr lang="zh-CN" altLang="en-US" sz="1800" dirty="0"/>
              <a:t>通信</a:t>
            </a:r>
            <a:endParaRPr lang="zh-CN" altLang="en-US" sz="1800" dirty="0"/>
          </a:p>
          <a:p>
            <a:pPr algn="l">
              <a:buClrTx/>
              <a:buSzTx/>
              <a:buFontTx/>
            </a:pPr>
            <a:endParaRPr lang="zh-CN" altLang="en-US" sz="1800" dirty="0"/>
          </a:p>
          <a:p>
            <a:pPr algn="l">
              <a:buClrTx/>
              <a:buSzTx/>
              <a:buFontTx/>
            </a:pPr>
            <a:endParaRPr lang="zh-CN" altLang="en-US" sz="1800" dirty="0"/>
          </a:p>
          <a:p>
            <a:pPr algn="l">
              <a:buClrTx/>
              <a:buSzTx/>
              <a:buFontTx/>
            </a:pPr>
            <a:r>
              <a:rPr lang="zh-CN" altLang="en-US" sz="1800" b="1" dirty="0"/>
              <a:t>人员分工：</a:t>
            </a:r>
            <a:endParaRPr lang="zh-CN" altLang="en-US" sz="1800" b="1" dirty="0"/>
          </a:p>
          <a:p>
            <a:pPr indent="457200" algn="l">
              <a:buClrTx/>
              <a:buSzTx/>
              <a:buFontTx/>
            </a:pPr>
            <a:r>
              <a:rPr lang="zh-CN" altLang="en-US" sz="1800" dirty="0"/>
              <a:t>徐彬：基于</a:t>
            </a:r>
            <a:r>
              <a:rPr lang="en-US" altLang="zh-CN" sz="1800" dirty="0"/>
              <a:t>go</a:t>
            </a:r>
            <a:r>
              <a:rPr lang="zh-CN" altLang="en-US" sz="1800" dirty="0"/>
              <a:t>的</a:t>
            </a:r>
            <a:r>
              <a:rPr lang="en-US" altLang="zh-CN" sz="1800" dirty="0"/>
              <a:t>docker client</a:t>
            </a:r>
            <a:r>
              <a:rPr lang="zh-CN" altLang="en-US" sz="1800" dirty="0"/>
              <a:t>库开发接口，为</a:t>
            </a:r>
            <a:r>
              <a:rPr lang="en-US" altLang="zh-CN" sz="1800" dirty="0"/>
              <a:t>container</a:t>
            </a:r>
            <a:r>
              <a:rPr lang="zh-CN" altLang="en-US" sz="1800" dirty="0"/>
              <a:t>管理提供</a:t>
            </a:r>
            <a:r>
              <a:rPr lang="zh-CN" altLang="en-US" sz="1800" dirty="0"/>
              <a:t>方法</a:t>
            </a:r>
            <a:endParaRPr lang="zh-CN" altLang="en-US" sz="1800" dirty="0"/>
          </a:p>
          <a:p>
            <a:pPr indent="457200" algn="l">
              <a:buClrTx/>
              <a:buSzTx/>
              <a:buFontTx/>
            </a:pPr>
            <a:r>
              <a:rPr lang="zh-CN" altLang="en-US" sz="1800" dirty="0"/>
              <a:t>王浩丞：完成</a:t>
            </a:r>
            <a:r>
              <a:rPr lang="en-US" altLang="zh-CN" sz="1800" dirty="0"/>
              <a:t>Pod</a:t>
            </a:r>
            <a:r>
              <a:rPr lang="zh-CN" altLang="en-US" sz="1800" dirty="0"/>
              <a:t>抽象，并使其可被</a:t>
            </a:r>
            <a:r>
              <a:rPr lang="en-US" altLang="zh-CN" sz="1800" dirty="0"/>
              <a:t>Kubelet</a:t>
            </a:r>
            <a:r>
              <a:rPr lang="zh-CN" altLang="en-US" sz="1800" dirty="0"/>
              <a:t>组件</a:t>
            </a:r>
            <a:r>
              <a:rPr lang="zh-CN" altLang="en-US" sz="1800" dirty="0"/>
              <a:t>管理</a:t>
            </a:r>
            <a:endParaRPr lang="zh-CN" altLang="en-US" sz="1800" dirty="0"/>
          </a:p>
          <a:p>
            <a:pPr indent="457200" algn="l">
              <a:buClrTx/>
              <a:buSzTx/>
              <a:buFontTx/>
            </a:pPr>
            <a:r>
              <a:rPr lang="zh-CN" altLang="en-US" sz="1800" dirty="0"/>
              <a:t>邓英豪：利用消息队列建立异步网络通信</a:t>
            </a:r>
            <a:r>
              <a:rPr lang="zh-CN" altLang="en-US" sz="1800" dirty="0"/>
              <a:t>机制</a:t>
            </a:r>
            <a:endParaRPr lang="zh-CN" alt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530248" y="6376601"/>
            <a:ext cx="555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https://k8s.iswbm.com/c02/p02_learn-kubernetes-pod-via-pause-container.html</a:t>
            </a:r>
            <a:endParaRPr lang="en-US" sz="12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4042035" y="2897584"/>
            <a:ext cx="4107930" cy="1062832"/>
          </a:xfrm>
          <a:prstGeom prst="rect">
            <a:avLst/>
          </a:prstGeom>
        </p:spPr>
        <p:txBody>
          <a:bodyPr/>
          <a:lstStyle/>
          <a:p>
            <a:pPr algn="dist"/>
            <a:r>
              <a:rPr lang="zh-CN" altLang="en-US" sz="7200" b="1" dirty="0">
                <a:solidFill>
                  <a:srgbClr val="004098"/>
                </a:solidFill>
              </a:rPr>
              <a:t>谢谢</a:t>
            </a:r>
            <a:endParaRPr lang="zh-CN" altLang="en-US" sz="7200" b="1" dirty="0">
              <a:solidFill>
                <a:srgbClr val="00409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/>
          <p:cNvCxnSpPr/>
          <p:nvPr/>
        </p:nvCxnSpPr>
        <p:spPr>
          <a:xfrm>
            <a:off x="883403" y="3429000"/>
            <a:ext cx="5098943" cy="0"/>
          </a:xfrm>
          <a:prstGeom prst="line">
            <a:avLst/>
          </a:prstGeom>
          <a:noFill/>
          <a:ln w="38100" cap="flat" cmpd="sng" algn="ctr">
            <a:solidFill>
              <a:srgbClr val="004098"/>
            </a:solidFill>
            <a:prstDash val="sysDot"/>
          </a:ln>
          <a:effectLst/>
        </p:spPr>
      </p:cxnSp>
      <p:sp>
        <p:nvSpPr>
          <p:cNvPr id="48" name="TextBox 11"/>
          <p:cNvSpPr txBox="1"/>
          <p:nvPr/>
        </p:nvSpPr>
        <p:spPr>
          <a:xfrm>
            <a:off x="1400844" y="2860885"/>
            <a:ext cx="151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6610"/>
            <a:r>
              <a:rPr lang="en-US" altLang="zh-CN" sz="240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241401" y="2515775"/>
            <a:ext cx="2170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816610"/>
            <a:r>
              <a:rPr lang="zh-CN" altLang="en-US" sz="60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sz="6000" b="1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>
            <p:custDataLst>
              <p:tags r:id="rId1"/>
            </p:custDataLst>
          </p:nvPr>
        </p:nvGrpSpPr>
        <p:grpSpPr>
          <a:xfrm>
            <a:off x="6375400" y="1674495"/>
            <a:ext cx="4765040" cy="2533015"/>
            <a:chOff x="6322753" y="1179967"/>
            <a:chExt cx="4765074" cy="2514657"/>
          </a:xfrm>
          <a:solidFill>
            <a:srgbClr val="1A53A2"/>
          </a:solidFill>
        </p:grpSpPr>
        <p:grpSp>
          <p:nvGrpSpPr>
            <p:cNvPr id="2" name="组合 1"/>
            <p:cNvGrpSpPr/>
            <p:nvPr/>
          </p:nvGrpSpPr>
          <p:grpSpPr>
            <a:xfrm>
              <a:off x="7607746" y="1179967"/>
              <a:ext cx="3480081" cy="2514403"/>
              <a:chOff x="8921684" y="1179967"/>
              <a:chExt cx="1594437" cy="2514403"/>
            </a:xfrm>
            <a:grpFill/>
          </p:grpSpPr>
          <p:sp>
            <p:nvSpPr>
              <p:cNvPr id="3" name="文本框 2"/>
              <p:cNvSpPr txBox="1"/>
              <p:nvPr userDrawn="1">
                <p:custDataLst>
                  <p:tags r:id="rId2"/>
                </p:custDataLst>
              </p:nvPr>
            </p:nvSpPr>
            <p:spPr>
              <a:xfrm>
                <a:off x="8982197" y="3244370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zh-CN" altLang="en-US" b="1" dirty="0">
                    <a:sym typeface="微软雅黑" panose="020B0503020204020204" pitchFamily="34" charset="-122"/>
                  </a:rPr>
                  <a:t>人员分工</a:t>
                </a:r>
                <a:endParaRPr lang="zh-CN" altLang="en-US" b="1" dirty="0">
                  <a:sym typeface="微软雅黑" panose="020B0503020204020204" pitchFamily="34" charset="-122"/>
                </a:endParaRPr>
              </a:p>
            </p:txBody>
          </p:sp>
          <p:sp>
            <p:nvSpPr>
              <p:cNvPr id="5" name="文本框 4"/>
              <p:cNvSpPr txBox="1"/>
              <p:nvPr userDrawn="1">
                <p:custDataLst>
                  <p:tags r:id="rId3"/>
                </p:custDataLst>
              </p:nvPr>
            </p:nvSpPr>
            <p:spPr>
              <a:xfrm>
                <a:off x="8982198" y="1179967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zh-CN" altLang="en-US" b="1" dirty="0">
                    <a:sym typeface="微软雅黑" panose="020B0503020204020204" pitchFamily="34" charset="-122"/>
                  </a:rPr>
                  <a:t>设计和实现</a:t>
                </a:r>
                <a:r>
                  <a:rPr lang="zh-CN" altLang="en-US" b="1" dirty="0">
                    <a:sym typeface="微软雅黑" panose="020B0503020204020204" pitchFamily="34" charset="-122"/>
                  </a:rPr>
                  <a:t>想法</a:t>
                </a:r>
                <a:endParaRPr lang="zh-CN" altLang="en-US" b="1" dirty="0">
                  <a:sym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 userDrawn="1">
                <p:custDataLst>
                  <p:tags r:id="rId4"/>
                </p:custDataLst>
              </p:nvPr>
            </p:nvSpPr>
            <p:spPr>
              <a:xfrm>
                <a:off x="8921684" y="2183313"/>
                <a:ext cx="1533922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zh-CN" altLang="en-US" sz="2800" b="1" kern="0" dirty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  <a:sym typeface="微软雅黑" panose="020B0503020204020204" pitchFamily="34" charset="-122"/>
                  </a:rPr>
                  <a:t>规划</a:t>
                </a:r>
                <a:endParaRPr lang="zh-CN" altLang="en-US" sz="2800" b="1" kern="0" dirty="0">
                  <a:solidFill>
                    <a:srgbClr val="004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69" name="圆角矩形 83"/>
            <p:cNvSpPr/>
            <p:nvPr>
              <p:custDataLst>
                <p:tags r:id="rId5"/>
              </p:custDataLst>
            </p:nvPr>
          </p:nvSpPr>
          <p:spPr>
            <a:xfrm>
              <a:off x="6322753" y="1180391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61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圆角矩形 83"/>
            <p:cNvSpPr/>
            <p:nvPr>
              <p:custDataLst>
                <p:tags r:id="rId6"/>
              </p:custDataLst>
            </p:nvPr>
          </p:nvSpPr>
          <p:spPr>
            <a:xfrm>
              <a:off x="6322753" y="2171006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61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圆角矩形 83"/>
            <p:cNvSpPr/>
            <p:nvPr>
              <p:custDataLst>
                <p:tags r:id="rId7"/>
              </p:custDataLst>
            </p:nvPr>
          </p:nvSpPr>
          <p:spPr>
            <a:xfrm>
              <a:off x="6322753" y="3244171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61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灯片编号占位符 1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rgbClr val="004098"/>
                </a:solidFill>
              </a:rPr>
            </a:fld>
            <a:endParaRPr lang="zh-CN" altLang="en-US" dirty="0">
              <a:solidFill>
                <a:srgbClr val="004098"/>
              </a:solidFill>
            </a:endParaRPr>
          </a:p>
        </p:txBody>
      </p:sp>
      <p:sp>
        <p:nvSpPr>
          <p:cNvPr id="4" name="圆角矩形 83"/>
          <p:cNvSpPr/>
          <p:nvPr>
            <p:custDataLst>
              <p:tags r:id="rId8"/>
            </p:custDataLst>
          </p:nvPr>
        </p:nvSpPr>
        <p:spPr>
          <a:xfrm>
            <a:off x="6375400" y="4765559"/>
            <a:ext cx="449997" cy="465571"/>
          </a:xfrm>
          <a:prstGeom prst="roundRect">
            <a:avLst/>
          </a:prstGeom>
          <a:solidFill>
            <a:srgbClr val="1A53A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p>
            <a:pPr marL="0" marR="0" lvl="0" indent="0" algn="ctr" defTabSz="8166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 userDrawn="1">
            <p:custDataLst>
              <p:tags r:id="rId9"/>
            </p:custDataLst>
          </p:nvPr>
        </p:nvSpPr>
        <p:spPr>
          <a:xfrm>
            <a:off x="7792462" y="4765524"/>
            <a:ext cx="3347977" cy="45328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algn="ctr">
              <a:defRPr sz="2800" kern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zh-CN" altLang="en-US" b="1" dirty="0">
                <a:sym typeface="微软雅黑" panose="020B0503020204020204" pitchFamily="34" charset="-122"/>
              </a:rPr>
              <a:t>目前</a:t>
            </a:r>
            <a:r>
              <a:rPr lang="zh-CN" altLang="en-US" b="1" dirty="0">
                <a:sym typeface="微软雅黑" panose="020B0503020204020204" pitchFamily="34" charset="-122"/>
              </a:rPr>
              <a:t>进度</a:t>
            </a:r>
            <a:endParaRPr lang="zh-CN" altLang="en-US" b="1" dirty="0"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60820" y="3995062"/>
            <a:ext cx="402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sym typeface="微软雅黑" panose="020B0503020204020204" pitchFamily="34" charset="-122"/>
              </a:rPr>
              <a:t>设计和实现想法</a:t>
            </a:r>
            <a:endParaRPr lang="zh-CN" altLang="en-US" sz="3200" b="1" dirty="0">
              <a:sym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04950" y="184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320" y="1363345"/>
            <a:ext cx="98647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我们将</a:t>
            </a:r>
            <a:r>
              <a:rPr lang="en-US" altLang="zh-CN" sz="2000" dirty="0"/>
              <a:t>MiniK8s</a:t>
            </a:r>
            <a:r>
              <a:rPr lang="zh-CN" altLang="en-US" sz="2000" dirty="0"/>
              <a:t>的实现</a:t>
            </a:r>
            <a:r>
              <a:rPr lang="zh-CN" altLang="en-US" sz="2000" dirty="0"/>
              <a:t>内容大致划分为两类组件：</a:t>
            </a:r>
            <a:endParaRPr lang="zh-CN" altLang="en-US" sz="2000" dirty="0"/>
          </a:p>
          <a:p>
            <a:endParaRPr lang="en-US" altLang="zh-CN" sz="2000" dirty="0"/>
          </a:p>
          <a:p>
            <a:pPr indent="457200"/>
            <a:r>
              <a:rPr lang="en-US" altLang="zh-CN" sz="2000" b="1" dirty="0"/>
              <a:t>1. </a:t>
            </a:r>
            <a:r>
              <a:rPr lang="zh-CN" altLang="en-US" sz="2000" b="1" dirty="0"/>
              <a:t>启动系统所需的基本组件</a:t>
            </a:r>
            <a:r>
              <a:rPr lang="en-US" altLang="zh-CN" sz="2000" dirty="0"/>
              <a:t>	</a:t>
            </a:r>
            <a:endParaRPr lang="en-US" altLang="zh-CN" sz="2000" dirty="0"/>
          </a:p>
          <a:p>
            <a:pPr indent="457200"/>
            <a:r>
              <a:rPr lang="en-US" altLang="zh-CN" sz="2000" b="1" dirty="0"/>
              <a:t>2. </a:t>
            </a:r>
            <a:r>
              <a:rPr lang="zh-CN" altLang="en-US" sz="2000" b="1" dirty="0"/>
              <a:t>用户可定制的功能性组件（</a:t>
            </a:r>
            <a:r>
              <a:rPr lang="en-US" altLang="zh-CN" sz="2000" b="1" dirty="0"/>
              <a:t>Api-Object</a:t>
            </a:r>
            <a:r>
              <a:rPr lang="zh-CN" altLang="en-US" sz="2000" b="1" dirty="0"/>
              <a:t>）</a:t>
            </a:r>
            <a:endParaRPr lang="zh-CN" altLang="en-US" sz="2000" b="1" dirty="0"/>
          </a:p>
          <a:p>
            <a:endParaRPr lang="en-US" altLang="zh-CN" sz="2000" dirty="0"/>
          </a:p>
          <a:p>
            <a:r>
              <a:rPr lang="zh-CN" altLang="en-US" sz="2000" dirty="0"/>
              <a:t>不同的组件之间，以网络为主要通信方式，呈现松散互联或嵌套</a:t>
            </a:r>
            <a:r>
              <a:rPr lang="zh-CN" altLang="en-US" sz="2000" dirty="0"/>
              <a:t>的耦合关系</a:t>
            </a:r>
            <a:endParaRPr lang="zh-CN" altLang="en-US" sz="2000" dirty="0"/>
          </a:p>
          <a:p>
            <a:pPr indent="457200"/>
            <a:r>
              <a:rPr lang="en-US" altLang="zh-CN" sz="2000" dirty="0"/>
              <a:t>- </a:t>
            </a:r>
            <a:r>
              <a:rPr lang="zh-CN" altLang="en-US" sz="2000" dirty="0"/>
              <a:t>可以分模块</a:t>
            </a:r>
            <a:r>
              <a:rPr lang="zh-CN" altLang="en-US" sz="2000" dirty="0"/>
              <a:t>完成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/>
              <a:t>这种划分便于单独实现各组件并测试，并不断向上集成，直至主分支（</a:t>
            </a:r>
            <a:r>
              <a:rPr lang="zh-CN" altLang="en-US" sz="2000" dirty="0"/>
              <a:t>发布）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60820" y="3995062"/>
            <a:ext cx="402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sym typeface="微软雅黑" panose="020B0503020204020204" pitchFamily="34" charset="-122"/>
              </a:rPr>
              <a:t>设计和实现想法</a:t>
            </a:r>
            <a:endParaRPr lang="zh-CN" altLang="en-US" sz="3200" b="1" dirty="0">
              <a:sym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04950" y="184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955" y="1425575"/>
            <a:ext cx="100679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启动系统所需的基本组件</a:t>
            </a:r>
            <a:endParaRPr lang="en-US" altLang="zh-CN" sz="2000" b="1" dirty="0"/>
          </a:p>
          <a:p>
            <a:pPr indent="457200"/>
            <a:r>
              <a:rPr lang="en-US" altLang="zh-CN" sz="2000" dirty="0"/>
              <a:t>· </a:t>
            </a:r>
            <a:r>
              <a:rPr lang="zh-CN" altLang="en-US" sz="2000" dirty="0"/>
              <a:t>开发者提供的高可扩展性的基础控制组件</a:t>
            </a:r>
            <a:endParaRPr lang="zh-CN" altLang="en-US" sz="2000" dirty="0"/>
          </a:p>
          <a:p>
            <a:pPr indent="457200"/>
            <a:r>
              <a:rPr lang="en-US" altLang="zh-CN" sz="2000" dirty="0"/>
              <a:t>· </a:t>
            </a:r>
            <a:r>
              <a:rPr lang="zh-CN" altLang="en-US" sz="2000" dirty="0"/>
              <a:t>各自为</a:t>
            </a:r>
            <a:r>
              <a:rPr lang="zh-CN" altLang="en-US" sz="2000" dirty="0"/>
              <a:t>单独进程，通过网络进行通信</a:t>
            </a:r>
            <a:endParaRPr lang="en-US" altLang="zh-CN" sz="2000" dirty="0"/>
          </a:p>
          <a:p>
            <a:pPr indent="457200"/>
            <a:r>
              <a:rPr lang="en-US" altLang="zh-CN" sz="2000" dirty="0"/>
              <a:t>· </a:t>
            </a:r>
            <a:r>
              <a:rPr lang="zh-CN" altLang="en-US" sz="2000" dirty="0"/>
              <a:t>在</a:t>
            </a:r>
            <a:r>
              <a:rPr lang="en-US" altLang="zh-CN" sz="2000" dirty="0"/>
              <a:t>Master Node</a:t>
            </a:r>
            <a:r>
              <a:rPr lang="zh-CN" altLang="en-US" sz="2000" dirty="0"/>
              <a:t>和</a:t>
            </a:r>
            <a:r>
              <a:rPr lang="en-US" altLang="zh-CN" sz="2000" dirty="0"/>
              <a:t>Worker Node</a:t>
            </a:r>
            <a:r>
              <a:rPr lang="zh-CN" altLang="en-US" sz="2000" dirty="0"/>
              <a:t>上部署成功后，整个</a:t>
            </a:r>
            <a:r>
              <a:rPr lang="en-US" altLang="zh-CN" sz="2000" dirty="0"/>
              <a:t>MiniK8s</a:t>
            </a:r>
            <a:r>
              <a:rPr lang="zh-CN" altLang="en-US" sz="2000" dirty="0"/>
              <a:t>系统正式启动，可以接受来自用户的指令，创建</a:t>
            </a:r>
            <a:r>
              <a:rPr lang="en-US" altLang="zh-CN" sz="2000" dirty="0"/>
              <a:t>Api-Object</a:t>
            </a:r>
            <a:r>
              <a:rPr lang="zh-CN" altLang="en-US" sz="2000" dirty="0"/>
              <a:t>，完成业务要求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endParaRPr lang="en-US" altLang="zh-CN" sz="2000" dirty="0"/>
          </a:p>
          <a:p>
            <a:r>
              <a:rPr lang="zh-CN" altLang="en-US" sz="2000" b="1" dirty="0"/>
              <a:t>此部分组件包括：</a:t>
            </a:r>
            <a:endParaRPr lang="en-US" altLang="zh-CN" sz="2000" b="1" dirty="0"/>
          </a:p>
          <a:p>
            <a:pPr indent="457200"/>
            <a:r>
              <a:rPr lang="en-US" altLang="zh-CN" sz="2000" dirty="0"/>
              <a:t>· Master Node</a:t>
            </a:r>
            <a:r>
              <a:rPr lang="zh-CN" altLang="en-US" sz="2000" dirty="0"/>
              <a:t>上的</a:t>
            </a:r>
            <a:r>
              <a:rPr lang="en-US" altLang="zh-CN" sz="2000" dirty="0"/>
              <a:t>Api-Server</a:t>
            </a:r>
            <a:r>
              <a:rPr lang="zh-CN" altLang="en-US" sz="2000" dirty="0"/>
              <a:t>、</a:t>
            </a:r>
            <a:r>
              <a:rPr lang="en-US" altLang="zh-CN" sz="2000" dirty="0"/>
              <a:t>Scheduler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Ectd</a:t>
            </a:r>
            <a:r>
              <a:rPr lang="zh-CN" altLang="en-US" sz="2000" dirty="0"/>
              <a:t>、</a:t>
            </a:r>
            <a:r>
              <a:rPr lang="en-US" altLang="zh-CN" sz="2000" dirty="0"/>
              <a:t>Controller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Kubectl</a:t>
            </a:r>
            <a:r>
              <a:rPr lang="en-US" altLang="zh-CN" sz="2000" dirty="0"/>
              <a:t> </a:t>
            </a:r>
            <a:endParaRPr lang="en-US" altLang="zh-CN" sz="2000" dirty="0"/>
          </a:p>
          <a:p>
            <a:pPr indent="457200"/>
            <a:r>
              <a:rPr lang="en-US" altLang="zh-CN" sz="2000" dirty="0"/>
              <a:t>· Worker Node</a:t>
            </a:r>
            <a:r>
              <a:rPr lang="zh-CN" altLang="en-US" sz="2000" dirty="0"/>
              <a:t>上的</a:t>
            </a:r>
            <a:r>
              <a:rPr lang="en-US" altLang="zh-CN" sz="2000" dirty="0" err="1"/>
              <a:t>Kubelet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Kube</a:t>
            </a:r>
            <a:r>
              <a:rPr lang="en-US" altLang="zh-CN" sz="2000" dirty="0"/>
              <a:t>-Proxy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60820" y="3995062"/>
            <a:ext cx="402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sym typeface="微软雅黑" panose="020B0503020204020204" pitchFamily="34" charset="-122"/>
              </a:rPr>
              <a:t>设计和实现想法</a:t>
            </a:r>
            <a:endParaRPr lang="zh-CN" altLang="en-US" sz="3200" b="1" dirty="0">
              <a:sym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04950" y="184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320" y="1344930"/>
            <a:ext cx="1006792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用户可定制的功能性组件（</a:t>
            </a:r>
            <a:r>
              <a:rPr lang="en-US" altLang="zh-CN" sz="2000" b="1" dirty="0"/>
              <a:t>Api-Object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indent="457200"/>
            <a:r>
              <a:rPr lang="en-US" altLang="zh-CN" sz="2000" dirty="0">
                <a:solidFill>
                  <a:srgbClr val="1F2329"/>
                </a:solidFill>
              </a:rPr>
              <a:t>· </a:t>
            </a:r>
            <a:r>
              <a:rPr lang="zh-CN" altLang="en-US" sz="2000" dirty="0">
                <a:solidFill>
                  <a:srgbClr val="1F2329"/>
                </a:solidFill>
              </a:rPr>
              <a:t>用户通过</a:t>
            </a:r>
            <a:r>
              <a:rPr lang="en-US" altLang="zh-CN" sz="2000" dirty="0" err="1">
                <a:solidFill>
                  <a:srgbClr val="1F2329"/>
                </a:solidFill>
              </a:rPr>
              <a:t>yaml</a:t>
            </a:r>
            <a:r>
              <a:rPr lang="zh-CN" altLang="en-US" sz="2000" dirty="0">
                <a:solidFill>
                  <a:srgbClr val="1F2329"/>
                </a:solidFill>
              </a:rPr>
              <a:t>文件定制</a:t>
            </a:r>
            <a:endParaRPr lang="zh-CN" altLang="en-US" sz="2000" dirty="0">
              <a:solidFill>
                <a:srgbClr val="1F2329"/>
              </a:solidFill>
            </a:endParaRPr>
          </a:p>
          <a:p>
            <a:pPr indent="457200"/>
            <a:r>
              <a:rPr lang="en-US" altLang="zh-CN" sz="2000" dirty="0">
                <a:solidFill>
                  <a:srgbClr val="1F2329"/>
                </a:solidFill>
              </a:rPr>
              <a:t>· </a:t>
            </a:r>
            <a:r>
              <a:rPr lang="zh-CN" altLang="en-US" sz="2000" dirty="0">
                <a:solidFill>
                  <a:srgbClr val="1F2329"/>
                </a:solidFill>
              </a:rPr>
              <a:t>由基本组件创建</a:t>
            </a:r>
            <a:endParaRPr lang="en-US" altLang="zh-CN" sz="2000" dirty="0">
              <a:solidFill>
                <a:srgbClr val="1F2329"/>
              </a:solidFill>
            </a:endParaRPr>
          </a:p>
          <a:p>
            <a:pPr indent="457200"/>
            <a:r>
              <a:rPr lang="en-US" altLang="zh-CN" sz="2000" dirty="0">
                <a:solidFill>
                  <a:srgbClr val="1F2329"/>
                </a:solidFill>
              </a:rPr>
              <a:t>· </a:t>
            </a:r>
            <a:r>
              <a:rPr lang="zh-CN" altLang="en-US" sz="2000" dirty="0">
                <a:solidFill>
                  <a:srgbClr val="1F2329"/>
                </a:solidFill>
              </a:rPr>
              <a:t>需要在基本组件部署完成后创建，完成用户业务要求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>
                <a:sym typeface="+mn-ea"/>
              </a:rPr>
              <a:t>此部分组件包括：</a:t>
            </a:r>
            <a:endParaRPr lang="en-US" altLang="zh-CN" sz="2000" dirty="0"/>
          </a:p>
          <a:p>
            <a:pPr indent="457200"/>
            <a:r>
              <a:rPr lang="en-US" altLang="zh-CN" sz="2000" dirty="0"/>
              <a:t>· </a:t>
            </a:r>
            <a:r>
              <a:rPr lang="zh-CN" altLang="en-US" sz="2000" dirty="0"/>
              <a:t>基础组件：</a:t>
            </a:r>
            <a:r>
              <a:rPr lang="en-US" altLang="zh-CN" sz="2000" dirty="0"/>
              <a:t>Pod</a:t>
            </a:r>
            <a:r>
              <a:rPr lang="zh-CN" altLang="en-US" sz="2000" dirty="0"/>
              <a:t>、</a:t>
            </a:r>
            <a:r>
              <a:rPr lang="en-US" altLang="zh-CN" sz="2000" dirty="0"/>
              <a:t>Namespace</a:t>
            </a:r>
            <a:endParaRPr lang="en-US" altLang="zh-CN" sz="2000" dirty="0"/>
          </a:p>
          <a:p>
            <a:pPr marL="457200" lvl="1" indent="457200"/>
            <a:r>
              <a:rPr lang="en-US" altLang="zh-CN" sz="2000" dirty="0"/>
              <a:t>- </a:t>
            </a:r>
            <a:r>
              <a:rPr lang="zh-CN" altLang="en-US" sz="2000" dirty="0"/>
              <a:t>逻辑资源划分，启动容器组</a:t>
            </a:r>
            <a:endParaRPr lang="en-US" altLang="zh-CN" sz="2000" dirty="0"/>
          </a:p>
          <a:p>
            <a:pPr indent="457200"/>
            <a:r>
              <a:rPr lang="en-US" altLang="zh-CN" sz="2000" dirty="0"/>
              <a:t>· Service</a:t>
            </a:r>
            <a:r>
              <a:rPr lang="zh-CN" altLang="en-US" sz="2000" dirty="0"/>
              <a:t>组件：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ClusterIP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NodePort</a:t>
            </a:r>
            <a:endParaRPr kumimoji="1" lang="en-US" altLang="zh-CN" sz="2000" dirty="0" err="1"/>
          </a:p>
          <a:p>
            <a:pPr marL="457200" lvl="1" indent="457200"/>
            <a:r>
              <a:rPr kumimoji="1" lang="en-US" altLang="zh-CN" sz="2000" dirty="0" err="1"/>
              <a:t>- </a:t>
            </a:r>
            <a:r>
              <a:rPr lang="zh-CN" altLang="en-US" sz="2000" dirty="0">
                <a:sym typeface="+mn-ea"/>
              </a:rPr>
              <a:t>整合选中的</a:t>
            </a:r>
            <a:r>
              <a:rPr lang="en-US" altLang="zh-CN" sz="2000" dirty="0">
                <a:sym typeface="+mn-ea"/>
              </a:rPr>
              <a:t>Pod</a:t>
            </a:r>
            <a:r>
              <a:rPr lang="zh-CN" altLang="en-US" sz="2000" dirty="0">
                <a:sym typeface="+mn-ea"/>
              </a:rPr>
              <a:t>，暴露稳定且负载</a:t>
            </a:r>
            <a:r>
              <a:rPr lang="zh-CN" altLang="en-US" sz="2000" dirty="0">
                <a:sym typeface="+mn-ea"/>
              </a:rPr>
              <a:t>均衡的接口以提供服务</a:t>
            </a:r>
            <a:endParaRPr kumimoji="1" lang="en-US" altLang="zh-CN" sz="2000" dirty="0"/>
          </a:p>
          <a:p>
            <a:pPr indent="457200"/>
            <a:r>
              <a:rPr lang="en-US" altLang="zh-CN" sz="2000" dirty="0"/>
              <a:t>· Workload</a:t>
            </a:r>
            <a:r>
              <a:rPr lang="zh-CN" altLang="en-US" sz="2000" dirty="0"/>
              <a:t>组件：</a:t>
            </a:r>
            <a:r>
              <a:rPr lang="en-US" altLang="zh-CN" sz="2000" dirty="0" err="1">
                <a:solidFill>
                  <a:srgbClr val="1F2329"/>
                </a:solidFill>
                <a:effectLst/>
              </a:rPr>
              <a:t>ReplicaSet</a:t>
            </a:r>
            <a:r>
              <a:rPr lang="zh-CN" altLang="en-US" sz="2000" dirty="0">
                <a:solidFill>
                  <a:srgbClr val="1F2329"/>
                </a:solidFill>
                <a:effectLst/>
              </a:rPr>
              <a:t>、</a:t>
            </a:r>
            <a:r>
              <a:rPr lang="en-US" altLang="zh-CN" sz="2000" dirty="0">
                <a:solidFill>
                  <a:srgbClr val="1F2329"/>
                </a:solidFill>
                <a:effectLst/>
              </a:rPr>
              <a:t>Deployment</a:t>
            </a:r>
            <a:endParaRPr lang="en-US" altLang="zh-CN" sz="2000" dirty="0">
              <a:solidFill>
                <a:srgbClr val="1F2329"/>
              </a:solidFill>
              <a:effectLst/>
            </a:endParaRPr>
          </a:p>
          <a:p>
            <a:pPr marL="457200" lvl="1" indent="457200"/>
            <a:r>
              <a:rPr lang="en-US" altLang="zh-CN" sz="2000" dirty="0">
                <a:solidFill>
                  <a:srgbClr val="1F2329"/>
                </a:solidFill>
                <a:effectLst/>
              </a:rPr>
              <a:t>- </a:t>
            </a:r>
            <a:r>
              <a:rPr lang="zh-CN" altLang="en-US" sz="2000" dirty="0">
                <a:sym typeface="+mn-ea"/>
              </a:rPr>
              <a:t>管理</a:t>
            </a:r>
            <a:r>
              <a:rPr lang="en-US" altLang="zh-CN" sz="2000" dirty="0">
                <a:sym typeface="+mn-ea"/>
              </a:rPr>
              <a:t>Pod</a:t>
            </a:r>
            <a:r>
              <a:rPr lang="zh-CN" altLang="en-US" sz="2000" dirty="0">
                <a:sym typeface="+mn-ea"/>
              </a:rPr>
              <a:t>，通过多副本、滚动更新等方式，提高</a:t>
            </a:r>
            <a:r>
              <a:rPr lang="en-US" altLang="zh-CN" sz="2000" dirty="0">
                <a:sym typeface="+mn-ea"/>
              </a:rPr>
              <a:t>Pod</a:t>
            </a:r>
            <a:r>
              <a:rPr lang="zh-CN" altLang="en-US" sz="2000" dirty="0">
                <a:sym typeface="+mn-ea"/>
              </a:rPr>
              <a:t>的可用性</a:t>
            </a:r>
            <a:endParaRPr lang="en-US" altLang="zh-CN" sz="2000" dirty="0">
              <a:solidFill>
                <a:srgbClr val="1F2329"/>
              </a:solidFill>
              <a:effectLst/>
            </a:endParaRPr>
          </a:p>
          <a:p>
            <a:pPr indent="457200"/>
            <a:r>
              <a:rPr lang="en-US" altLang="zh-CN" sz="2000" dirty="0">
                <a:solidFill>
                  <a:srgbClr val="1F2329"/>
                </a:solidFill>
              </a:rPr>
              <a:t>· </a:t>
            </a:r>
            <a:r>
              <a:rPr lang="zh-CN" altLang="en-US" sz="2000" dirty="0">
                <a:solidFill>
                  <a:srgbClr val="1F2329"/>
                </a:solidFill>
              </a:rPr>
              <a:t>持久化卷组件：</a:t>
            </a:r>
            <a:r>
              <a:rPr lang="en-US" altLang="zh-CN" sz="2000" dirty="0">
                <a:solidFill>
                  <a:srgbClr val="1F2329"/>
                </a:solidFill>
              </a:rPr>
              <a:t>PV</a:t>
            </a:r>
            <a:r>
              <a:rPr lang="zh-CN" altLang="en-US" sz="2000" dirty="0">
                <a:solidFill>
                  <a:srgbClr val="1F2329"/>
                </a:solidFill>
              </a:rPr>
              <a:t>，</a:t>
            </a:r>
            <a:r>
              <a:rPr lang="en-US" altLang="zh-CN" sz="2000" dirty="0">
                <a:solidFill>
                  <a:srgbClr val="1F2329"/>
                </a:solidFill>
              </a:rPr>
              <a:t>PVC</a:t>
            </a:r>
            <a:endParaRPr lang="en-US" altLang="zh-CN" sz="2000" dirty="0">
              <a:solidFill>
                <a:srgbClr val="1F2329"/>
              </a:solidFill>
            </a:endParaRPr>
          </a:p>
          <a:p>
            <a:pPr indent="457200"/>
            <a:r>
              <a:rPr lang="en-US" altLang="zh-CN" sz="2000" dirty="0">
                <a:solidFill>
                  <a:srgbClr val="1F2329"/>
                </a:solidFill>
              </a:rPr>
              <a:t>...</a:t>
            </a:r>
            <a:endParaRPr lang="en-US" altLang="zh-CN" sz="2000" dirty="0">
              <a:solidFill>
                <a:srgbClr val="1F2329"/>
              </a:solidFill>
            </a:endParaRPr>
          </a:p>
          <a:p>
            <a:endParaRPr lang="en-US" altLang="zh-CN" sz="2000" dirty="0"/>
          </a:p>
          <a:p>
            <a:endParaRPr lang="en-US" altLang="zh-CN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60820" y="3995062"/>
            <a:ext cx="402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04950" y="184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85" y="669925"/>
            <a:ext cx="9815830" cy="6201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060820" y="3995062"/>
            <a:ext cx="402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Kubectl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-object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的具体流程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04950" y="184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t="3015" b="2054"/>
          <a:stretch>
            <a:fillRect/>
          </a:stretch>
        </p:blipFill>
        <p:spPr>
          <a:xfrm>
            <a:off x="782955" y="1355090"/>
            <a:ext cx="9603740" cy="52622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4390" y="922020"/>
            <a:ext cx="9509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</a:t>
            </a:r>
            <a:r>
              <a:rPr lang="en-US" altLang="zh-CN"/>
              <a:t>Pod</a:t>
            </a:r>
            <a:r>
              <a:rPr lang="zh-CN" altLang="en-US"/>
              <a:t>对象创建</a:t>
            </a:r>
            <a:r>
              <a:rPr lang="zh-CN" altLang="en-US"/>
              <a:t>为例：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之间通信的实现想法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04950" y="184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3590" y="1629410"/>
            <a:ext cx="100666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dirty="0"/>
              <a:t>借助Pause容器实现network namespace共享</a:t>
            </a:r>
            <a:endParaRPr lang="en-US" dirty="0"/>
          </a:p>
          <a:p>
            <a:pPr indent="457200"/>
            <a:r>
              <a:rPr lang="en-US" dirty="0"/>
              <a:t>Pause</a:t>
            </a:r>
            <a:r>
              <a:rPr lang="zh-CN" altLang="en-US" dirty="0"/>
              <a:t>镜像非常小，逻辑简单，不易崩溃</a:t>
            </a:r>
            <a:endParaRPr lang="en-US" dirty="0"/>
          </a:p>
          <a:p>
            <a:pPr indent="457200"/>
            <a:r>
              <a:rPr lang="zh-CN" altLang="en-US" dirty="0"/>
              <a:t>让其他负载业务的容器加入预先启动的</a:t>
            </a:r>
            <a:r>
              <a:rPr lang="en-US" altLang="zh-CN" dirty="0"/>
              <a:t>Pause</a:t>
            </a:r>
            <a:r>
              <a:rPr lang="zh-CN" altLang="en-US" dirty="0"/>
              <a:t>容器中，既能够让所有容器共享同一个</a:t>
            </a:r>
            <a:r>
              <a:rPr lang="en-US" altLang="zh-CN" dirty="0"/>
              <a:t>Network Namespace</a:t>
            </a:r>
            <a:r>
              <a:rPr lang="zh-CN" altLang="en-US" dirty="0"/>
              <a:t>，又可以避免不稳定的负载容器</a:t>
            </a:r>
            <a:r>
              <a:rPr lang="en-US" altLang="zh-CN" dirty="0"/>
              <a:t>Crash</a:t>
            </a:r>
            <a:r>
              <a:rPr lang="zh-CN" altLang="en-US" dirty="0"/>
              <a:t>导致整个</a:t>
            </a:r>
            <a:r>
              <a:rPr lang="en-US" altLang="zh-CN" dirty="0">
                <a:sym typeface="+mn-ea"/>
              </a:rPr>
              <a:t>Network Namespace</a:t>
            </a:r>
            <a:r>
              <a:rPr lang="zh-CN" altLang="en-US" dirty="0">
                <a:sym typeface="+mn-ea"/>
              </a:rPr>
              <a:t>失效</a:t>
            </a:r>
            <a:endParaRPr lang="zh-CN" altLang="en-US" dirty="0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68" y="3189673"/>
            <a:ext cx="5181073" cy="31411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30248" y="6376601"/>
            <a:ext cx="555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https://k8s.iswbm.com/c02/p02_learn-kubernetes-pod-via-pause-container.html</a:t>
            </a:r>
            <a:endParaRPr lang="en-US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59" y="3012803"/>
            <a:ext cx="3723701" cy="34528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y-button_91268"/>
          <p:cNvSpPr/>
          <p:nvPr/>
        </p:nvSpPr>
        <p:spPr>
          <a:xfrm>
            <a:off x="1451136" y="1425434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y-button_91268"/>
          <p:cNvSpPr/>
          <p:nvPr/>
        </p:nvSpPr>
        <p:spPr>
          <a:xfrm>
            <a:off x="1451135" y="3930759"/>
            <a:ext cx="609685" cy="608766"/>
          </a:xfrm>
          <a:custGeom>
            <a:avLst/>
            <a:gdLst>
              <a:gd name="T0" fmla="*/ 267 w 533"/>
              <a:gd name="T1" fmla="*/ 0 h 533"/>
              <a:gd name="T2" fmla="*/ 0 w 533"/>
              <a:gd name="T3" fmla="*/ 267 h 533"/>
              <a:gd name="T4" fmla="*/ 267 w 533"/>
              <a:gd name="T5" fmla="*/ 533 h 533"/>
              <a:gd name="T6" fmla="*/ 533 w 533"/>
              <a:gd name="T7" fmla="*/ 267 h 533"/>
              <a:gd name="T8" fmla="*/ 267 w 533"/>
              <a:gd name="T9" fmla="*/ 0 h 533"/>
              <a:gd name="T10" fmla="*/ 356 w 533"/>
              <a:gd name="T11" fmla="*/ 285 h 533"/>
              <a:gd name="T12" fmla="*/ 199 w 533"/>
              <a:gd name="T13" fmla="*/ 376 h 533"/>
              <a:gd name="T14" fmla="*/ 167 w 533"/>
              <a:gd name="T15" fmla="*/ 357 h 533"/>
              <a:gd name="T16" fmla="*/ 167 w 533"/>
              <a:gd name="T17" fmla="*/ 176 h 533"/>
              <a:gd name="T18" fmla="*/ 199 w 533"/>
              <a:gd name="T19" fmla="*/ 157 h 533"/>
              <a:gd name="T20" fmla="*/ 356 w 533"/>
              <a:gd name="T21" fmla="*/ 248 h 533"/>
              <a:gd name="T22" fmla="*/ 356 w 533"/>
              <a:gd name="T23" fmla="*/ 28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3" h="533">
                <a:moveTo>
                  <a:pt x="267" y="0"/>
                </a:moveTo>
                <a:cubicBezTo>
                  <a:pt x="119" y="0"/>
                  <a:pt x="0" y="119"/>
                  <a:pt x="0" y="267"/>
                </a:cubicBezTo>
                <a:cubicBezTo>
                  <a:pt x="0" y="414"/>
                  <a:pt x="119" y="533"/>
                  <a:pt x="267" y="533"/>
                </a:cubicBezTo>
                <a:cubicBezTo>
                  <a:pt x="414" y="533"/>
                  <a:pt x="533" y="414"/>
                  <a:pt x="533" y="267"/>
                </a:cubicBezTo>
                <a:cubicBezTo>
                  <a:pt x="533" y="119"/>
                  <a:pt x="414" y="0"/>
                  <a:pt x="267" y="0"/>
                </a:cubicBezTo>
                <a:close/>
                <a:moveTo>
                  <a:pt x="356" y="285"/>
                </a:moveTo>
                <a:lnTo>
                  <a:pt x="199" y="376"/>
                </a:lnTo>
                <a:cubicBezTo>
                  <a:pt x="185" y="384"/>
                  <a:pt x="167" y="374"/>
                  <a:pt x="167" y="357"/>
                </a:cubicBezTo>
                <a:lnTo>
                  <a:pt x="167" y="176"/>
                </a:lnTo>
                <a:cubicBezTo>
                  <a:pt x="167" y="160"/>
                  <a:pt x="185" y="149"/>
                  <a:pt x="199" y="157"/>
                </a:cubicBezTo>
                <a:lnTo>
                  <a:pt x="356" y="248"/>
                </a:lnTo>
                <a:cubicBezTo>
                  <a:pt x="370" y="256"/>
                  <a:pt x="370" y="277"/>
                  <a:pt x="356" y="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外部插件选择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04950" y="184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3144" y="1025892"/>
            <a:ext cx="10066826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dirty="0"/>
              <a:t>MiniK8s的部分功能需要</a:t>
            </a:r>
            <a:r>
              <a:rPr lang="zh-CN" altLang="en-US" sz="1800" dirty="0"/>
              <a:t>借助外部插件解决，目前</a:t>
            </a:r>
            <a:r>
              <a:rPr lang="zh-CN" altLang="en-US" sz="1800" dirty="0"/>
              <a:t>需要的插件有：</a:t>
            </a:r>
            <a:endParaRPr lang="zh-CN" altLang="en-US" sz="1800" dirty="0"/>
          </a:p>
          <a:p>
            <a:pPr algn="l">
              <a:buClrTx/>
              <a:buSzTx/>
              <a:buFontTx/>
            </a:pPr>
            <a:endParaRPr lang="zh-CN" altLang="en-US" sz="1800" dirty="0"/>
          </a:p>
          <a:p>
            <a:pPr algn="l">
              <a:buClrTx/>
              <a:buSzTx/>
              <a:buFontTx/>
            </a:pPr>
            <a:r>
              <a:rPr lang="zh-CN" altLang="en-US" sz="1800" dirty="0"/>
              <a:t>· 网络部分CNI插件： Weave或Calico</a:t>
            </a:r>
            <a:endParaRPr lang="zh-CN" altLang="en-US" sz="1800" dirty="0"/>
          </a:p>
          <a:p>
            <a:pPr algn="l">
              <a:buClrTx/>
              <a:buSzTx/>
              <a:buFontTx/>
            </a:pPr>
            <a:r>
              <a:rPr lang="zh-CN" altLang="en-US" sz="1800" dirty="0"/>
              <a:t>· 各组件之间异步通讯的消息队列： RabbitMQ或</a:t>
            </a:r>
            <a:r>
              <a:rPr lang="en-US" altLang="zh-CN" sz="1800" dirty="0"/>
              <a:t>Kafka</a:t>
            </a:r>
            <a:endParaRPr lang="en-US" altLang="zh-CN" sz="1800" dirty="0"/>
          </a:p>
          <a:p>
            <a:pPr algn="l">
              <a:buClrTx/>
              <a:buSzTx/>
              <a:buFontTx/>
            </a:pPr>
            <a:r>
              <a:rPr lang="zh-CN" altLang="en-US" sz="1800" dirty="0"/>
              <a:t>· 持久化数据存储：Ectd </a:t>
            </a:r>
            <a:endParaRPr lang="zh-CN" altLang="en-US" sz="1800" dirty="0"/>
          </a:p>
          <a:p>
            <a:pPr algn="l">
              <a:buClrTx/>
              <a:buSzTx/>
              <a:buFontTx/>
            </a:pPr>
            <a:r>
              <a:rPr lang="zh-CN" altLang="en-US" sz="1800" dirty="0"/>
              <a:t>· 命令行参数解析工具</a:t>
            </a:r>
            <a:endParaRPr lang="zh-CN" altLang="en-US" sz="1800" dirty="0"/>
          </a:p>
          <a:p>
            <a:pPr algn="l">
              <a:buClrTx/>
              <a:buSzTx/>
              <a:buFontTx/>
            </a:pPr>
            <a:r>
              <a:rPr lang="zh-CN" altLang="en-US" sz="1800" dirty="0"/>
              <a:t>· yaml语法解析工具</a:t>
            </a:r>
            <a:endParaRPr lang="zh-CN" altLang="en-US" sz="1800" dirty="0"/>
          </a:p>
          <a:p>
            <a:pPr algn="l">
              <a:buClrTx/>
              <a:buSzTx/>
              <a:buFontTx/>
            </a:pPr>
            <a:r>
              <a:rPr lang="zh-CN" altLang="en-US" sz="1800" dirty="0"/>
              <a:t>……</a:t>
            </a:r>
            <a:endParaRPr lang="zh-CN" alt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530248" y="6376601"/>
            <a:ext cx="555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https://k8s.iswbm.com/c02/p02_learn-kubernetes-pod-via-pause-container.html</a:t>
            </a:r>
            <a:endParaRPr lang="en-US" sz="12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5.06338582677165,&quot;left&quot;:465.59912116764144,&quot;top&quot;:76.83661417322837,&quot;width&quot;:422.77192925413027}"/>
</p:tagLst>
</file>

<file path=ppt/tags/tag10.xml><?xml version="1.0" encoding="utf-8"?>
<p:tagLst xmlns:p="http://schemas.openxmlformats.org/presentationml/2006/main">
  <p:tag name="TABLE_ENDDRAG_ORIGIN_RECT" val="819*365"/>
  <p:tag name="TABLE_ENDDRAG_RECT" val="95*123*819*365"/>
</p:tagLst>
</file>

<file path=ppt/tags/tag11.xml><?xml version="1.0" encoding="utf-8"?>
<p:tagLst xmlns:p="http://schemas.openxmlformats.org/presentationml/2006/main">
  <p:tag name="TABLE_ENDDRAG_ORIGIN_RECT" val="864*220"/>
  <p:tag name="TABLE_ENDDRAG_RECT" val="41*280*864*220"/>
</p:tagLst>
</file>

<file path=ppt/tags/tag12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NTgzZTZmNjU4NWFkNzBlMWM4MjczNmU0MDNjZGNmYjIifQ=="/>
</p:tagLst>
</file>

<file path=ppt/tags/tag2.xml><?xml version="1.0" encoding="utf-8"?>
<p:tagLst xmlns:p="http://schemas.openxmlformats.org/presentationml/2006/main">
  <p:tag name="KSO_WM_DIAGRAM_VIRTUALLY_FRAME" val="{&quot;height&quot;:335.06338582677165,&quot;left&quot;:465.59912116764144,&quot;top&quot;:76.83661417322837,&quot;width&quot;:422.77192925413027}"/>
</p:tagLst>
</file>

<file path=ppt/tags/tag3.xml><?xml version="1.0" encoding="utf-8"?>
<p:tagLst xmlns:p="http://schemas.openxmlformats.org/presentationml/2006/main">
  <p:tag name="KSO_WM_DIAGRAM_VIRTUALLY_FRAME" val="{&quot;height&quot;:335.06338582677165,&quot;left&quot;:465.59912116764144,&quot;top&quot;:76.83661417322837,&quot;width&quot;:422.77192925413027}"/>
</p:tagLst>
</file>

<file path=ppt/tags/tag4.xml><?xml version="1.0" encoding="utf-8"?>
<p:tagLst xmlns:p="http://schemas.openxmlformats.org/presentationml/2006/main">
  <p:tag name="KSO_WM_DIAGRAM_VIRTUALLY_FRAME" val="{&quot;height&quot;:335.06338582677165,&quot;left&quot;:465.59912116764144,&quot;top&quot;:76.83661417322837,&quot;width&quot;:422.77192925413027}"/>
</p:tagLst>
</file>

<file path=ppt/tags/tag5.xml><?xml version="1.0" encoding="utf-8"?>
<p:tagLst xmlns:p="http://schemas.openxmlformats.org/presentationml/2006/main">
  <p:tag name="KSO_WM_DIAGRAM_VIRTUALLY_FRAME" val="{&quot;height&quot;:335.06338582677165,&quot;left&quot;:465.59912116764144,&quot;top&quot;:76.83661417322837,&quot;width&quot;:422.77192925413027}"/>
</p:tagLst>
</file>

<file path=ppt/tags/tag6.xml><?xml version="1.0" encoding="utf-8"?>
<p:tagLst xmlns:p="http://schemas.openxmlformats.org/presentationml/2006/main">
  <p:tag name="KSO_WM_DIAGRAM_VIRTUALLY_FRAME" val="{&quot;height&quot;:335.06338582677165,&quot;left&quot;:465.59912116764144,&quot;top&quot;:76.83661417322837,&quot;width&quot;:422.77192925413027}"/>
</p:tagLst>
</file>

<file path=ppt/tags/tag7.xml><?xml version="1.0" encoding="utf-8"?>
<p:tagLst xmlns:p="http://schemas.openxmlformats.org/presentationml/2006/main">
  <p:tag name="KSO_WM_DIAGRAM_VIRTUALLY_FRAME" val="{&quot;height&quot;:335.06338582677165,&quot;left&quot;:465.59912116764144,&quot;top&quot;:76.83661417322837,&quot;width&quot;:422.77192925413027}"/>
</p:tagLst>
</file>

<file path=ppt/tags/tag8.xml><?xml version="1.0" encoding="utf-8"?>
<p:tagLst xmlns:p="http://schemas.openxmlformats.org/presentationml/2006/main">
  <p:tag name="KSO_WM_DIAGRAM_VIRTUALLY_FRAME" val="{&quot;height&quot;:335.06338582677165,&quot;left&quot;:465.59912116764144,&quot;top&quot;:76.83661417322837,&quot;width&quot;:422.77192925413027}"/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335.06338582677165,&quot;left&quot;:465.59912116764144,&quot;top&quot;:76.83661417322837,&quot;width&quot;:422.77192925413027}"/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98000">
              <a:schemeClr val="accent1">
                <a:lumMod val="5000"/>
                <a:lumOff val="95000"/>
                <a:alpha val="40000"/>
              </a:schemeClr>
            </a:gs>
            <a:gs pos="3000">
              <a:srgbClr val="FF7C05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2249</Words>
  <Application>WPS 演示</Application>
  <PresentationFormat>宽屏</PresentationFormat>
  <Paragraphs>260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Arial Rounded MT Bold</vt:lpstr>
      <vt:lpstr>微软雅黑</vt:lpstr>
      <vt:lpstr>Arial Unicode MS</vt:lpstr>
      <vt:lpstr>-apple-system</vt:lpstr>
      <vt:lpstr>Segoe Print</vt:lpstr>
      <vt:lpstr>Arial Unicode MS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潘冬远、张娉</dc:creator>
  <cp:lastModifiedBy>霜</cp:lastModifiedBy>
  <cp:revision>380</cp:revision>
  <dcterms:created xsi:type="dcterms:W3CDTF">2019-01-23T14:14:00Z</dcterms:created>
  <dcterms:modified xsi:type="dcterms:W3CDTF">2024-04-25T18:31:36Z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C31BBB8592C143418A027A67A9DA23FC_12</vt:lpwstr>
  </property>
  <property fmtid="{D5CDD505-2E9C-101B-9397-08002B2CF9AE}" pid="12" name="KSOProductBuildVer">
    <vt:lpwstr>2052-12.1.0.16364</vt:lpwstr>
  </property>
</Properties>
</file>